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5" r:id="rId4"/>
    <p:sldId id="256" r:id="rId5"/>
    <p:sldId id="264" r:id="rId6"/>
    <p:sldId id="257" r:id="rId7"/>
    <p:sldId id="266" r:id="rId8"/>
    <p:sldId id="258" r:id="rId9"/>
    <p:sldId id="267" r:id="rId10"/>
    <p:sldId id="259" r:id="rId11"/>
    <p:sldId id="270" r:id="rId12"/>
    <p:sldId id="268" r:id="rId13"/>
    <p:sldId id="269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8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468DF6-2A50-4AE3-964C-73A246065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DC036F2-500B-4704-A6F4-72661EF85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CEF914A-BEE2-4E25-82B7-9B8C9310F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63DB-C4B7-4A83-A02E-1CBE098A4925}" type="datetimeFigureOut">
              <a:rPr lang="pl-PL" smtClean="0"/>
              <a:t>04.01.2022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F218436-CCB4-4DDC-900C-5C147CDE0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44944CF-696B-4DCD-92AB-5A3CCAAE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8D1F-EDDD-45D1-BB92-48905C058B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218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4DB3B8-FEB3-4182-AA23-7196C6D0F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D8826B5-BD3F-45CB-9BA6-523233AC9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6E1D6B3-EDBF-4176-8A98-F3B00CF4D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63DB-C4B7-4A83-A02E-1CBE098A4925}" type="datetimeFigureOut">
              <a:rPr lang="pl-PL" smtClean="0"/>
              <a:t>04.01.2022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2AA3A91-2E36-4CE3-BEA6-8C0CA105E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A2B439E-C83B-4062-BCE4-7380C7207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8D1F-EDDD-45D1-BB92-48905C058B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443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7DD2612-F152-451D-B7A3-4E9EDC4E05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3DD58B0-A12B-4A24-A81C-61AB4ADFE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BABE226-48A8-48D3-AF53-A63D8968D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63DB-C4B7-4A83-A02E-1CBE098A4925}" type="datetimeFigureOut">
              <a:rPr lang="pl-PL" smtClean="0"/>
              <a:t>04.01.2022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A83D5CE-B6B0-48AA-AE1E-FC3F921F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145C1D1-DE91-4A2E-BF74-17CF1B541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8D1F-EDDD-45D1-BB92-48905C058B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388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4D85D6-C2B5-48EF-A7E3-01981BB6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2EF8B3-C03F-4ECE-A648-6E4793CF1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FB88EED-F945-4BC4-9E69-B9059E3CE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63DB-C4B7-4A83-A02E-1CBE098A4925}" type="datetimeFigureOut">
              <a:rPr lang="pl-PL" smtClean="0"/>
              <a:t>04.01.2022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C977601-8453-4216-B2A8-A346E7E0B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A69C4C9-AEAB-4934-9FBD-DC9AA8406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8D1F-EDDD-45D1-BB92-48905C058B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7183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9ED984-1DD4-4814-BF3D-0F4AEB0C6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7DED42-911F-4A31-B0D2-C14E0631C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3C78218-4878-4E29-9F35-F5E0CA3B7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63DB-C4B7-4A83-A02E-1CBE098A4925}" type="datetimeFigureOut">
              <a:rPr lang="pl-PL" smtClean="0"/>
              <a:t>04.01.2022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F505BB2-6D1F-4586-AE53-D8D245CD8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684396B-379A-4D72-9247-A04581100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8D1F-EDDD-45D1-BB92-48905C058B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035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857AF7-0A5B-431F-8AC7-C42A40A42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B3282E-141A-4F62-9468-99CCD732E0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2545C58-C988-41DF-AC75-8A9E702F5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83FC461-CC43-418A-9A3F-12194BA0B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63DB-C4B7-4A83-A02E-1CBE098A4925}" type="datetimeFigureOut">
              <a:rPr lang="pl-PL" smtClean="0"/>
              <a:t>04.01.2022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56F9924-17BE-4DC6-9D7A-923077545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2619339-B608-41B8-A643-D9A5E7526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8D1F-EDDD-45D1-BB92-48905C058B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599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B00CD3-7584-42A5-A1BC-DDC267B02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6C8A222-9471-481A-8300-B997F2192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E815C85-4164-411C-99EC-C080BBB95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6045BDE-1E9A-4450-8495-E99CD9BCD0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435D3CE-B6C4-4808-8801-C851111CB8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0304399-E6A9-4B62-842D-7AD32FA0E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63DB-C4B7-4A83-A02E-1CBE098A4925}" type="datetimeFigureOut">
              <a:rPr lang="pl-PL" smtClean="0"/>
              <a:t>04.01.2022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62FB328-A809-4E71-B852-4889D42B5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8F247B0-BFB5-44B8-8893-254D85CA9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8D1F-EDDD-45D1-BB92-48905C058B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798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3108C8-5480-4846-89ED-29E543DE4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353AA5F-4024-4F77-BBAD-DDD00A4BC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63DB-C4B7-4A83-A02E-1CBE098A4925}" type="datetimeFigureOut">
              <a:rPr lang="pl-PL" smtClean="0"/>
              <a:t>04.01.2022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B916980-774E-42F2-8C76-5657C2F31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2B0437C-C8AF-43B1-B271-864A745AA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8D1F-EDDD-45D1-BB92-48905C058B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709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B6434ED-B046-4474-A1CB-C6E499168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63DB-C4B7-4A83-A02E-1CBE098A4925}" type="datetimeFigureOut">
              <a:rPr lang="pl-PL" smtClean="0"/>
              <a:t>04.01.2022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7AF9636-C9DE-40C1-9F15-239214603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34767AB-0EE4-4DF4-818B-99B61CA24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8D1F-EDDD-45D1-BB92-48905C058B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167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5B4B22-CFAA-49BD-9CEC-89835F038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CCF43F-116E-462B-88A0-6CE54D854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E6424EF-03F7-46FE-8260-7B2763D67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C4E1BB5-CC24-4961-B7E5-8769D84BA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63DB-C4B7-4A83-A02E-1CBE098A4925}" type="datetimeFigureOut">
              <a:rPr lang="pl-PL" smtClean="0"/>
              <a:t>04.01.2022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05C343A-AA54-4DBF-90F7-5346D77B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6E95730-4BB6-47AD-9724-C92FA84E5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8D1F-EDDD-45D1-BB92-48905C058B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6041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6CCC00-A150-4264-BE44-A4DA53C07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9179E51-32F5-427E-AFE9-D20128D0F1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D9552B1-64AF-4801-826D-C036E3302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51D0A26-A504-4C64-A6B2-62D2AB61F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63DB-C4B7-4A83-A02E-1CBE098A4925}" type="datetimeFigureOut">
              <a:rPr lang="pl-PL" smtClean="0"/>
              <a:t>04.01.2022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DCA08A6-A224-482C-85B6-A41160BE0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B32FEE9-982F-4A9D-94F2-B0D1CE580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8D1F-EDDD-45D1-BB92-48905C058B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0405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A63100A-7B68-4DDA-8267-9827EBE81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A32F635-0585-4B0B-8E49-9BDE3EFF4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E1CF99D-1A83-4EA7-BB39-A9BF0769D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763DB-C4B7-4A83-A02E-1CBE098A4925}" type="datetimeFigureOut">
              <a:rPr lang="pl-PL" smtClean="0"/>
              <a:t>04.01.2022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01520E7-7F6F-4BA1-B912-BA9B4B854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01C059D-174B-4A20-809C-83EC87757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B8D1F-EDDD-45D1-BB92-48905C058B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633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roślina, roślina iglasta&#10;&#10;Opis wygenerowany automatycznie">
            <a:extLst>
              <a:ext uri="{FF2B5EF4-FFF2-40B4-BE49-F238E27FC236}">
                <a16:creationId xmlns:a16="http://schemas.microsoft.com/office/drawing/2014/main" id="{21C6B88D-A46C-4C29-BBAB-5C5374FDA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76"/>
            <a:ext cx="12192000" cy="6863876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489CDD87-9B41-445C-9288-5AE11C02604B}"/>
              </a:ext>
            </a:extLst>
          </p:cNvPr>
          <p:cNvSpPr txBox="1"/>
          <p:nvPr/>
        </p:nvSpPr>
        <p:spPr>
          <a:xfrm>
            <a:off x="0" y="2533510"/>
            <a:ext cx="12192000" cy="1785104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11000" dirty="0" err="1">
                <a:solidFill>
                  <a:srgbClr val="FF0000"/>
                </a:solidFill>
                <a:latin typeface="Bernard MT Condensed" panose="02050806060905020404" pitchFamily="18" charset="0"/>
              </a:rPr>
              <a:t>Christmas</a:t>
            </a:r>
            <a:endParaRPr lang="pl-PL" sz="11000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37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60E6F62-01E5-4D9E-9244-85D8231BB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044" cy="6857413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A17D4FE0-EB4D-4496-9478-B17B53D82C63}"/>
              </a:ext>
            </a:extLst>
          </p:cNvPr>
          <p:cNvSpPr txBox="1"/>
          <p:nvPr/>
        </p:nvSpPr>
        <p:spPr>
          <a:xfrm>
            <a:off x="555774" y="2622354"/>
            <a:ext cx="8264953" cy="940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00"/>
              </a:lnSpc>
            </a:pPr>
            <a:r>
              <a:rPr lang="pl-PL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*</a:t>
            </a:r>
            <a:r>
              <a:rPr lang="pl-PL" sz="25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500" dirty="0">
                <a:latin typeface="Cavolini" panose="03000502040302020204" pitchFamily="66" charset="0"/>
                <a:cs typeface="Cavolini" panose="03000502040302020204" pitchFamily="66" charset="0"/>
              </a:rPr>
              <a:t>Fish </a:t>
            </a:r>
            <a:endParaRPr lang="pl-PL" sz="25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just">
              <a:lnSpc>
                <a:spcPts val="3400"/>
              </a:lnSpc>
            </a:pPr>
            <a:r>
              <a:rPr lang="en-US" sz="2500" dirty="0">
                <a:latin typeface="Cavolini" panose="03000502040302020204" pitchFamily="66" charset="0"/>
                <a:cs typeface="Cavolini" panose="03000502040302020204" pitchFamily="66" charset="0"/>
              </a:rPr>
              <a:t>→ especially carp fried or served in cold jelly</a:t>
            </a:r>
            <a:endParaRPr lang="pl-PL" sz="5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Obraz 10" descr="Obraz zawierający talerz, żywność, owoce, świeże&#10;&#10;Opis wygenerowany automatycznie">
            <a:extLst>
              <a:ext uri="{FF2B5EF4-FFF2-40B4-BE49-F238E27FC236}">
                <a16:creationId xmlns:a16="http://schemas.microsoft.com/office/drawing/2014/main" id="{AA554064-44FF-459A-A547-A40143F70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601" y="1960758"/>
            <a:ext cx="2298225" cy="1532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3802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40C89CA-80E5-4080-AB1E-58B0BD2B91CE}"/>
              </a:ext>
            </a:extLst>
          </p:cNvPr>
          <p:cNvSpPr txBox="1"/>
          <p:nvPr/>
        </p:nvSpPr>
        <p:spPr>
          <a:xfrm>
            <a:off x="555774" y="5180288"/>
            <a:ext cx="3870034" cy="940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00"/>
              </a:lnSpc>
            </a:pPr>
            <a:r>
              <a:rPr lang="pl-PL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*</a:t>
            </a:r>
            <a:r>
              <a:rPr lang="pl-PL" sz="2500" dirty="0">
                <a:latin typeface="Cavolini" panose="03000502040302020204" pitchFamily="66" charset="0"/>
                <a:cs typeface="Cavolini" panose="03000502040302020204" pitchFamily="66" charset="0"/>
              </a:rPr>
              <a:t> S</a:t>
            </a:r>
            <a:r>
              <a:rPr lang="en-US" sz="2500" dirty="0" err="1">
                <a:latin typeface="Cavolini" panose="03000502040302020204" pitchFamily="66" charset="0"/>
                <a:cs typeface="Cavolini" panose="03000502040302020204" pitchFamily="66" charset="0"/>
              </a:rPr>
              <a:t>auerkraut</a:t>
            </a:r>
            <a:r>
              <a:rPr lang="en-US" sz="2500" dirty="0">
                <a:latin typeface="Cavolini" panose="03000502040302020204" pitchFamily="66" charset="0"/>
                <a:cs typeface="Cavolini" panose="03000502040302020204" pitchFamily="66" charset="0"/>
              </a:rPr>
              <a:t> stewed with yellow peas</a:t>
            </a:r>
            <a:endParaRPr lang="pl-PL" sz="25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5" name="Obraz 24" descr="Obraz zawierający żywność, miska, sałatka, owoce&#10;&#10;Opis wygenerowany automatycznie">
            <a:extLst>
              <a:ext uri="{FF2B5EF4-FFF2-40B4-BE49-F238E27FC236}">
                <a16:creationId xmlns:a16="http://schemas.microsoft.com/office/drawing/2014/main" id="{B529FC6A-E707-4194-A5D8-3E2589F563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153" y="3742671"/>
            <a:ext cx="2292673" cy="1529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3802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Obraz 26" descr="Obraz zawierający żywność, talerz, naczynie, biały&#10;&#10;Opis wygenerowany automatycznie">
            <a:extLst>
              <a:ext uri="{FF2B5EF4-FFF2-40B4-BE49-F238E27FC236}">
                <a16:creationId xmlns:a16="http://schemas.microsoft.com/office/drawing/2014/main" id="{5A3A56A4-BA25-40F6-ACFE-3F4BE50ED4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250" y="5048386"/>
            <a:ext cx="2292673" cy="1532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3802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pole tekstowe 27">
            <a:extLst>
              <a:ext uri="{FF2B5EF4-FFF2-40B4-BE49-F238E27FC236}">
                <a16:creationId xmlns:a16="http://schemas.microsoft.com/office/drawing/2014/main" id="{88DBED4D-F16C-4647-A33D-D8CF15183161}"/>
              </a:ext>
            </a:extLst>
          </p:cNvPr>
          <p:cNvSpPr txBox="1"/>
          <p:nvPr/>
        </p:nvSpPr>
        <p:spPr>
          <a:xfrm>
            <a:off x="555774" y="3637883"/>
            <a:ext cx="8625827" cy="943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500" dirty="0">
                <a:latin typeface="Cavolini" panose="03000502040302020204" pitchFamily="66" charset="0"/>
                <a:cs typeface="Cavolini" panose="03000502040302020204" pitchFamily="66" charset="0"/>
              </a:rPr>
              <a:t>→</a:t>
            </a:r>
            <a:r>
              <a:rPr lang="pl-PL" sz="25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500" dirty="0">
                <a:latin typeface="Cavolini" panose="03000502040302020204" pitchFamily="66" charset="0"/>
                <a:cs typeface="Cavolini" panose="03000502040302020204" pitchFamily="66" charset="0"/>
              </a:rPr>
              <a:t>few types of herring: pickled herring, herring in oil or in sour cream</a:t>
            </a:r>
          </a:p>
        </p:txBody>
      </p:sp>
    </p:spTree>
    <p:extLst>
      <p:ext uri="{BB962C8B-B14F-4D97-AF65-F5344CB8AC3E}">
        <p14:creationId xmlns:p14="http://schemas.microsoft.com/office/powerpoint/2010/main" val="270571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8AB8C7D-2CA5-4873-AC3D-14858D83F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045" y="-34895"/>
            <a:ext cx="12193045" cy="6857413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294BA94-6F22-4A40-8FA4-7603C9013A2A}"/>
              </a:ext>
            </a:extLst>
          </p:cNvPr>
          <p:cNvSpPr txBox="1"/>
          <p:nvPr/>
        </p:nvSpPr>
        <p:spPr>
          <a:xfrm>
            <a:off x="8391588" y="2450220"/>
            <a:ext cx="3061503" cy="943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00"/>
              </a:lnSpc>
            </a:pPr>
            <a:r>
              <a:rPr lang="pl-PL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*</a:t>
            </a:r>
            <a:r>
              <a:rPr lang="pl-PL" sz="25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pl-PL" sz="2500" dirty="0" err="1">
                <a:latin typeface="Cavolini" panose="03000502040302020204" pitchFamily="66" charset="0"/>
                <a:cs typeface="Cavolini" panose="03000502040302020204" pitchFamily="66" charset="0"/>
              </a:rPr>
              <a:t>Compote</a:t>
            </a:r>
            <a:r>
              <a:rPr lang="pl-PL" sz="2500" dirty="0">
                <a:latin typeface="Cavolini" panose="03000502040302020204" pitchFamily="66" charset="0"/>
                <a:cs typeface="Cavolini" panose="03000502040302020204" pitchFamily="66" charset="0"/>
              </a:rPr>
              <a:t> from </a:t>
            </a:r>
            <a:r>
              <a:rPr lang="pl-PL" sz="2500" dirty="0" err="1">
                <a:latin typeface="Cavolini" panose="03000502040302020204" pitchFamily="66" charset="0"/>
                <a:cs typeface="Cavolini" panose="03000502040302020204" pitchFamily="66" charset="0"/>
              </a:rPr>
              <a:t>dried</a:t>
            </a:r>
            <a:r>
              <a:rPr lang="pl-PL" sz="25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pl-PL" sz="2500" dirty="0" err="1">
                <a:latin typeface="Cavolini" panose="03000502040302020204" pitchFamily="66" charset="0"/>
                <a:cs typeface="Cavolini" panose="03000502040302020204" pitchFamily="66" charset="0"/>
              </a:rPr>
              <a:t>fruits</a:t>
            </a:r>
            <a:endParaRPr lang="pl-PL" sz="25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36BBA78-4743-477C-AA64-32F1A2D8B9D0}"/>
              </a:ext>
            </a:extLst>
          </p:cNvPr>
          <p:cNvSpPr txBox="1"/>
          <p:nvPr/>
        </p:nvSpPr>
        <p:spPr>
          <a:xfrm>
            <a:off x="1140169" y="456398"/>
            <a:ext cx="6225309" cy="1815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00"/>
              </a:lnSpc>
            </a:pPr>
            <a:r>
              <a:rPr lang="en-US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*</a:t>
            </a:r>
            <a:r>
              <a:rPr lang="en-US" sz="2500" dirty="0">
                <a:latin typeface="Cavolini" panose="03000502040302020204" pitchFamily="66" charset="0"/>
                <a:cs typeface="Cavolini" panose="03000502040302020204" pitchFamily="66" charset="0"/>
              </a:rPr>
              <a:t>  Desserts → dessert made of poppy seed, wheat</a:t>
            </a:r>
            <a:r>
              <a:rPr lang="pl-PL" sz="25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500" dirty="0">
                <a:latin typeface="Cavolini" panose="03000502040302020204" pitchFamily="66" charset="0"/>
                <a:cs typeface="Cavolini" panose="03000502040302020204" pitchFamily="66" charset="0"/>
              </a:rPr>
              <a:t>berries and honey called </a:t>
            </a:r>
            <a:r>
              <a:rPr lang="en-US" sz="2500" dirty="0" err="1">
                <a:latin typeface="Cavolini" panose="03000502040302020204" pitchFamily="66" charset="0"/>
                <a:cs typeface="Cavolini" panose="03000502040302020204" pitchFamily="66" charset="0"/>
              </a:rPr>
              <a:t>kutia</a:t>
            </a:r>
            <a:r>
              <a:rPr lang="en-US" sz="2500" dirty="0">
                <a:latin typeface="Cavolini" panose="03000502040302020204" pitchFamily="66" charset="0"/>
                <a:cs typeface="Cavolini" panose="03000502040302020204" pitchFamily="66" charset="0"/>
              </a:rPr>
              <a:t>. Gingerbreads, poppy seed cake and cheesecake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94D4A65-25DE-487C-AE4A-B047AB4C2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7309" y="682227"/>
            <a:ext cx="2530059" cy="1767993"/>
          </a:xfrm>
          <a:prstGeom prst="rect">
            <a:avLst/>
          </a:prstGeom>
        </p:spPr>
      </p:pic>
      <p:pic>
        <p:nvPicPr>
          <p:cNvPr id="14" name="Obraz 13" descr="Obraz zawierający drewniane, elementy, drewno, różny&#10;&#10;Opis wygenerowany automatycznie">
            <a:extLst>
              <a:ext uri="{FF2B5EF4-FFF2-40B4-BE49-F238E27FC236}">
                <a16:creationId xmlns:a16="http://schemas.microsoft.com/office/drawing/2014/main" id="{8F5C26A6-2EC0-4F4A-B8CD-AAE76C0A96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231" y="2450220"/>
            <a:ext cx="2261589" cy="1507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3802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Obraz 15" descr="Obraz zawierający odmiany&#10;&#10;Opis wygenerowany automatycznie">
            <a:extLst>
              <a:ext uri="{FF2B5EF4-FFF2-40B4-BE49-F238E27FC236}">
                <a16:creationId xmlns:a16="http://schemas.microsoft.com/office/drawing/2014/main" id="{4845F160-6005-40FF-80AD-D878707119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10" y="2450220"/>
            <a:ext cx="2261589" cy="1508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3802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5130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8AB8C7D-2CA5-4873-AC3D-14858D83F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87"/>
            <a:ext cx="12193045" cy="6857413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6ED0D617-412B-4F96-A2B6-1C82B935ECC7}"/>
              </a:ext>
            </a:extLst>
          </p:cNvPr>
          <p:cNvSpPr txBox="1"/>
          <p:nvPr/>
        </p:nvSpPr>
        <p:spPr>
          <a:xfrm>
            <a:off x="609599" y="1339869"/>
            <a:ext cx="4812146" cy="225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00"/>
              </a:lnSpc>
            </a:pPr>
            <a:r>
              <a:rPr lang="en-US" sz="2500" dirty="0">
                <a:latin typeface="Cavolini" panose="03000502040302020204" pitchFamily="66" charset="0"/>
                <a:cs typeface="Cavolini" panose="03000502040302020204" pitchFamily="66" charset="0"/>
              </a:rPr>
              <a:t>Two next Christmas days are free from school and work. Poles usually go to church, meet their family and visit relatives’ tombs.</a:t>
            </a:r>
            <a:endParaRPr lang="pl-PL" sz="25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Obraz 8" descr="Obraz zawierający budynek, ołtarz&#10;&#10;Opis wygenerowany automatycznie">
            <a:extLst>
              <a:ext uri="{FF2B5EF4-FFF2-40B4-BE49-F238E27FC236}">
                <a16:creationId xmlns:a16="http://schemas.microsoft.com/office/drawing/2014/main" id="{9719A354-7674-4E38-83B4-ED3065A69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672" y="888870"/>
            <a:ext cx="5606472" cy="3153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3802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3208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roślina, roślina iglasta&#10;&#10;Opis wygenerowany automatycznie">
            <a:extLst>
              <a:ext uri="{FF2B5EF4-FFF2-40B4-BE49-F238E27FC236}">
                <a16:creationId xmlns:a16="http://schemas.microsoft.com/office/drawing/2014/main" id="{21C6B88D-A46C-4C29-BBAB-5C5374FDA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76"/>
            <a:ext cx="12192000" cy="6863876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489CDD87-9B41-445C-9288-5AE11C02604B}"/>
              </a:ext>
            </a:extLst>
          </p:cNvPr>
          <p:cNvSpPr txBox="1"/>
          <p:nvPr/>
        </p:nvSpPr>
        <p:spPr>
          <a:xfrm>
            <a:off x="-1" y="1616378"/>
            <a:ext cx="12192000" cy="1723549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53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The </a:t>
            </a:r>
            <a:r>
              <a:rPr lang="pl-PL" sz="5300" dirty="0" err="1">
                <a:solidFill>
                  <a:srgbClr val="FF0000"/>
                </a:solidFill>
                <a:latin typeface="Bernard MT Condensed" panose="02050806060905020404" pitchFamily="18" charset="0"/>
              </a:rPr>
              <a:t>presentation</a:t>
            </a:r>
            <a:r>
              <a:rPr lang="pl-PL" sz="53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 </a:t>
            </a:r>
          </a:p>
          <a:p>
            <a:pPr algn="ctr"/>
            <a:r>
              <a:rPr lang="pl-PL" sz="53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was </a:t>
            </a:r>
            <a:r>
              <a:rPr lang="pl-PL" sz="5300" dirty="0" err="1">
                <a:solidFill>
                  <a:srgbClr val="FF0000"/>
                </a:solidFill>
                <a:latin typeface="Bernard MT Condensed" panose="02050806060905020404" pitchFamily="18" charset="0"/>
              </a:rPr>
              <a:t>made</a:t>
            </a:r>
            <a:r>
              <a:rPr lang="pl-PL" sz="53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 by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6483D5E-9D88-4686-B869-C6C64045A02E}"/>
              </a:ext>
            </a:extLst>
          </p:cNvPr>
          <p:cNvSpPr txBox="1"/>
          <p:nvPr/>
        </p:nvSpPr>
        <p:spPr>
          <a:xfrm>
            <a:off x="1" y="3814618"/>
            <a:ext cx="12191999" cy="129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pl-PL" sz="3700" dirty="0">
                <a:latin typeface="Cavolini" panose="03000502040302020204" pitchFamily="66" charset="0"/>
                <a:cs typeface="Cavolini" panose="03000502040302020204" pitchFamily="66" charset="0"/>
              </a:rPr>
              <a:t>Eryk Kubicki</a:t>
            </a:r>
          </a:p>
          <a:p>
            <a:pPr algn="ctr">
              <a:lnSpc>
                <a:spcPts val="4800"/>
              </a:lnSpc>
            </a:pPr>
            <a:r>
              <a:rPr lang="pl-PL" sz="3700" dirty="0">
                <a:latin typeface="Cavolini" panose="03000502040302020204" pitchFamily="66" charset="0"/>
                <a:cs typeface="Cavolini" panose="03000502040302020204" pitchFamily="66" charset="0"/>
              </a:rPr>
              <a:t>VIII b</a:t>
            </a:r>
          </a:p>
        </p:txBody>
      </p:sp>
    </p:spTree>
    <p:extLst>
      <p:ext uri="{BB962C8B-B14F-4D97-AF65-F5344CB8AC3E}">
        <p14:creationId xmlns:p14="http://schemas.microsoft.com/office/powerpoint/2010/main" val="222366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8AB8C7D-2CA5-4873-AC3D-14858D83F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86"/>
            <a:ext cx="12193045" cy="6857413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3CCC899F-C0D4-418B-B6E5-54E21A62D505}"/>
              </a:ext>
            </a:extLst>
          </p:cNvPr>
          <p:cNvSpPr txBox="1"/>
          <p:nvPr/>
        </p:nvSpPr>
        <p:spPr>
          <a:xfrm>
            <a:off x="748145" y="286328"/>
            <a:ext cx="10695709" cy="4867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00"/>
              </a:lnSpc>
            </a:pPr>
            <a:r>
              <a:rPr lang="en-US" sz="2500" dirty="0">
                <a:latin typeface="Cavolini" panose="03000502040302020204" pitchFamily="66" charset="0"/>
                <a:cs typeface="Cavolini" panose="03000502040302020204" pitchFamily="66" charset="0"/>
              </a:rPr>
              <a:t>Christmas is a very important time in Poland. I</a:t>
            </a:r>
            <a:r>
              <a:rPr lang="pl-PL" sz="2500" dirty="0">
                <a:latin typeface="Cavolini" panose="03000502040302020204" pitchFamily="66" charset="0"/>
                <a:cs typeface="Cavolini" panose="03000502040302020204" pitchFamily="66" charset="0"/>
              </a:rPr>
              <a:t>t’</a:t>
            </a:r>
            <a:r>
              <a:rPr lang="en-US" sz="2500" dirty="0">
                <a:latin typeface="Cavolini" panose="03000502040302020204" pitchFamily="66" charset="0"/>
                <a:cs typeface="Cavolini" panose="03000502040302020204" pitchFamily="66" charset="0"/>
              </a:rPr>
              <a:t>s the most family holiday. Christmas is celebrated for 3 days - 24, 25 and 26 December. </a:t>
            </a:r>
          </a:p>
          <a:p>
            <a:pPr algn="just">
              <a:lnSpc>
                <a:spcPts val="3400"/>
              </a:lnSpc>
            </a:pPr>
            <a:r>
              <a:rPr lang="en-US" sz="2500" dirty="0" err="1">
                <a:latin typeface="Cavolini" panose="03000502040302020204" pitchFamily="66" charset="0"/>
                <a:cs typeface="Cavolini" panose="03000502040302020204" pitchFamily="66" charset="0"/>
              </a:rPr>
              <a:t>Preperation</a:t>
            </a:r>
            <a:r>
              <a:rPr lang="en-US" sz="2500" dirty="0">
                <a:latin typeface="Cavolini" panose="03000502040302020204" pitchFamily="66" charset="0"/>
                <a:cs typeface="Cavolini" panose="03000502040302020204" pitchFamily="66" charset="0"/>
              </a:rPr>
              <a:t> starts earlier. People clean up their flats, buy presents, send wishes and decorate Christmas trees with b</a:t>
            </a:r>
            <a:r>
              <a:rPr lang="pl-PL" sz="2500" dirty="0" err="1">
                <a:latin typeface="Cavolini" panose="03000502040302020204" pitchFamily="66" charset="0"/>
                <a:cs typeface="Cavolini" panose="03000502040302020204" pitchFamily="66" charset="0"/>
              </a:rPr>
              <a:t>aubles</a:t>
            </a:r>
            <a:r>
              <a:rPr lang="en-US" sz="2500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sz="2500" dirty="0" err="1">
                <a:latin typeface="Cavolini" panose="03000502040302020204" pitchFamily="66" charset="0"/>
                <a:cs typeface="Cavolini" panose="03000502040302020204" pitchFamily="66" charset="0"/>
              </a:rPr>
              <a:t>multi-coloured</a:t>
            </a:r>
            <a:r>
              <a:rPr lang="en-US" sz="2500" dirty="0">
                <a:latin typeface="Cavolini" panose="03000502040302020204" pitchFamily="66" charset="0"/>
                <a:cs typeface="Cavolini" panose="03000502040302020204" pitchFamily="66" charset="0"/>
              </a:rPr>
              <a:t> lights, tinsels and other decorations. The most important day of Christmas is Christmas Eve, celebrated on December 24. Traditionally, </a:t>
            </a:r>
            <a:r>
              <a:rPr lang="pl-PL" sz="2500" dirty="0"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r>
              <a:rPr lang="en-US" sz="2500" dirty="0">
                <a:latin typeface="Cavolini" panose="03000502040302020204" pitchFamily="66" charset="0"/>
                <a:cs typeface="Cavolini" panose="03000502040302020204" pitchFamily="66" charset="0"/>
              </a:rPr>
              <a:t>it is the time when a whole family gets together, celebrates, and rests. At this time a meatless Christmas Eve dinner is eaten. </a:t>
            </a:r>
          </a:p>
        </p:txBody>
      </p:sp>
    </p:spTree>
    <p:extLst>
      <p:ext uri="{BB962C8B-B14F-4D97-AF65-F5344CB8AC3E}">
        <p14:creationId xmlns:p14="http://schemas.microsoft.com/office/powerpoint/2010/main" val="3951319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8AB8C7D-2CA5-4873-AC3D-14858D83F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4378" y="0"/>
            <a:ext cx="12193045" cy="6857413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B3054806-D6C8-4341-BE94-43AF7679EC6D}"/>
              </a:ext>
            </a:extLst>
          </p:cNvPr>
          <p:cNvSpPr txBox="1"/>
          <p:nvPr/>
        </p:nvSpPr>
        <p:spPr>
          <a:xfrm>
            <a:off x="678871" y="2874682"/>
            <a:ext cx="10834257" cy="943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00"/>
              </a:lnSpc>
            </a:pPr>
            <a:r>
              <a:rPr lang="en-US" sz="2500" dirty="0">
                <a:latin typeface="Cavolini" panose="03000502040302020204" pitchFamily="66" charset="0"/>
                <a:cs typeface="Cavolini" panose="03000502040302020204" pitchFamily="66" charset="0"/>
              </a:rPr>
              <a:t>There should be </a:t>
            </a:r>
            <a:r>
              <a:rPr lang="pl-PL" sz="2500" dirty="0" err="1">
                <a:latin typeface="Cavolini" panose="03000502040302020204" pitchFamily="66" charset="0"/>
                <a:cs typeface="Cavolini" panose="03000502040302020204" pitchFamily="66" charset="0"/>
              </a:rPr>
              <a:t>twelve</a:t>
            </a:r>
            <a:r>
              <a:rPr lang="en-US" sz="2500" dirty="0">
                <a:latin typeface="Cavolini" panose="03000502040302020204" pitchFamily="66" charset="0"/>
                <a:cs typeface="Cavolini" panose="03000502040302020204" pitchFamily="66" charset="0"/>
              </a:rPr>
              <a:t> dishes on the Christmas Eve table in Poland. The number symbolizes the apostles of Jesus.</a:t>
            </a:r>
            <a:endParaRPr lang="pl-PL" sz="25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9950DA5-DA22-4B54-8B6F-2BA442EDBB86}"/>
              </a:ext>
            </a:extLst>
          </p:cNvPr>
          <p:cNvSpPr txBox="1"/>
          <p:nvPr/>
        </p:nvSpPr>
        <p:spPr>
          <a:xfrm>
            <a:off x="665016" y="526472"/>
            <a:ext cx="108342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dirty="0" err="1">
                <a:solidFill>
                  <a:srgbClr val="FF0000"/>
                </a:solidFill>
                <a:latin typeface="Bernard MT Condensed" panose="02050806060905020404" pitchFamily="18" charset="0"/>
              </a:rPr>
              <a:t>Christmas</a:t>
            </a:r>
            <a:r>
              <a:rPr lang="pl-PL" sz="50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 </a:t>
            </a:r>
            <a:r>
              <a:rPr lang="pl-PL" sz="5000" dirty="0" err="1">
                <a:solidFill>
                  <a:srgbClr val="FF0000"/>
                </a:solidFill>
                <a:latin typeface="Bernard MT Condensed" panose="02050806060905020404" pitchFamily="18" charset="0"/>
              </a:rPr>
              <a:t>Eve</a:t>
            </a:r>
            <a:r>
              <a:rPr lang="pl-PL" sz="50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 </a:t>
            </a:r>
            <a:r>
              <a:rPr lang="pl-PL" sz="5000" dirty="0" err="1">
                <a:solidFill>
                  <a:srgbClr val="FF0000"/>
                </a:solidFill>
                <a:latin typeface="Bernard MT Condensed" panose="02050806060905020404" pitchFamily="18" charset="0"/>
              </a:rPr>
              <a:t>traditions</a:t>
            </a:r>
            <a:r>
              <a:rPr lang="pl-PL" sz="50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62AB7E4-D5AF-41FE-82CB-493B39E02D34}"/>
              </a:ext>
            </a:extLst>
          </p:cNvPr>
          <p:cNvSpPr txBox="1"/>
          <p:nvPr/>
        </p:nvSpPr>
        <p:spPr>
          <a:xfrm>
            <a:off x="678871" y="2090363"/>
            <a:ext cx="10547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*</a:t>
            </a:r>
            <a:r>
              <a:rPr lang="pl-PL" sz="2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pl-PL" sz="26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Twelve</a:t>
            </a:r>
            <a:r>
              <a:rPr lang="pl-PL" sz="2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pl-PL" sz="26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dishes</a:t>
            </a:r>
            <a:r>
              <a:rPr lang="pl-PL" sz="2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pl-PL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63131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60E6F62-01E5-4D9E-9244-85D8231BB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" y="587"/>
            <a:ext cx="12193044" cy="6857413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9E81745-905E-4257-9723-BEC8A4224B30}"/>
              </a:ext>
            </a:extLst>
          </p:cNvPr>
          <p:cNvSpPr txBox="1"/>
          <p:nvPr/>
        </p:nvSpPr>
        <p:spPr>
          <a:xfrm>
            <a:off x="678350" y="2641600"/>
            <a:ext cx="10793213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00"/>
              </a:lnSpc>
            </a:pPr>
            <a:r>
              <a:rPr lang="pl-PL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*</a:t>
            </a:r>
            <a:r>
              <a:rPr lang="pl-PL" sz="25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600" b="1" dirty="0">
                <a:latin typeface="Cavolini" panose="03000502040302020204" pitchFamily="66" charset="0"/>
                <a:cs typeface="Cavolini" panose="03000502040302020204" pitchFamily="66" charset="0"/>
              </a:rPr>
              <a:t>Waiting for the first star to appear in the sky</a:t>
            </a:r>
            <a:r>
              <a:rPr lang="pl-PL" sz="2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pl-PL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*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87BD45D-B5DF-41D6-88D6-2DBFBBA1F92B}"/>
              </a:ext>
            </a:extLst>
          </p:cNvPr>
          <p:cNvSpPr txBox="1"/>
          <p:nvPr/>
        </p:nvSpPr>
        <p:spPr>
          <a:xfrm>
            <a:off x="5163126" y="3487140"/>
            <a:ext cx="6308437" cy="2687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00"/>
              </a:lnSpc>
            </a:pPr>
            <a:r>
              <a:rPr lang="en-US" sz="2500" dirty="0">
                <a:latin typeface="Cavolini" panose="03000502040302020204" pitchFamily="66" charset="0"/>
                <a:cs typeface="Cavolini" panose="03000502040302020204" pitchFamily="66" charset="0"/>
              </a:rPr>
              <a:t>Many people in Poland wait until the first star appears in the sky before sitting down to eat on December 24th.  This tradition comes from the Star of Bethlehem.</a:t>
            </a:r>
          </a:p>
        </p:txBody>
      </p:sp>
      <p:pic>
        <p:nvPicPr>
          <p:cNvPr id="16" name="Obraz 15" descr="Obraz zawierający zewnętrzne, drzewo, obiekt na zewnątrz, słońce&#10;&#10;Opis wygenerowany automatycznie">
            <a:extLst>
              <a:ext uri="{FF2B5EF4-FFF2-40B4-BE49-F238E27FC236}">
                <a16:creationId xmlns:a16="http://schemas.microsoft.com/office/drawing/2014/main" id="{34FF9026-526F-4C5D-B336-85EAEE817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10" y="3428706"/>
            <a:ext cx="3952875" cy="2962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3802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6516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8AB8C7D-2CA5-4873-AC3D-14858D83F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86"/>
            <a:ext cx="12193045" cy="6857413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6ED0D617-412B-4F96-A2B6-1C82B935ECC7}"/>
              </a:ext>
            </a:extLst>
          </p:cNvPr>
          <p:cNvSpPr txBox="1"/>
          <p:nvPr/>
        </p:nvSpPr>
        <p:spPr>
          <a:xfrm>
            <a:off x="840509" y="1814575"/>
            <a:ext cx="6077527" cy="225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00"/>
              </a:lnSpc>
            </a:pPr>
            <a:r>
              <a:rPr lang="en-US" sz="2500" dirty="0">
                <a:latin typeface="Cavolini" panose="03000502040302020204" pitchFamily="66" charset="0"/>
                <a:cs typeface="Cavolini" panose="03000502040302020204" pitchFamily="66" charset="0"/>
              </a:rPr>
              <a:t>The table is traditionally set with a white tablecloth under which some hay is put to commemorate the birth of Jesus Christ.</a:t>
            </a:r>
            <a:endParaRPr lang="pl-PL" sz="25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4DB9C32-5F55-4DD8-906B-2C6A3D4179DF}"/>
              </a:ext>
            </a:extLst>
          </p:cNvPr>
          <p:cNvSpPr txBox="1"/>
          <p:nvPr/>
        </p:nvSpPr>
        <p:spPr>
          <a:xfrm>
            <a:off x="840509" y="720436"/>
            <a:ext cx="10640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*</a:t>
            </a:r>
            <a:r>
              <a:rPr lang="en-US" sz="2600" b="1" dirty="0">
                <a:latin typeface="Cavolini" panose="03000502040302020204" pitchFamily="66" charset="0"/>
                <a:cs typeface="Cavolini" panose="03000502040302020204" pitchFamily="66" charset="0"/>
              </a:rPr>
              <a:t> Putting hay beneath the tablecloth</a:t>
            </a:r>
            <a:r>
              <a:rPr lang="pl-PL" sz="2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pl-PL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*</a:t>
            </a:r>
            <a:r>
              <a:rPr lang="en-US" sz="2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pl-PL" sz="2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EDAFF5E-D388-4340-883B-0352D17BB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018" y="1482776"/>
            <a:ext cx="4099473" cy="2583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3802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6166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60E6F62-01E5-4D9E-9244-85D8231BB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"/>
            <a:ext cx="12193044" cy="6857413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E67B6D68-348B-47E5-951E-6558F62761AF}"/>
              </a:ext>
            </a:extLst>
          </p:cNvPr>
          <p:cNvSpPr txBox="1"/>
          <p:nvPr/>
        </p:nvSpPr>
        <p:spPr>
          <a:xfrm>
            <a:off x="831271" y="3095703"/>
            <a:ext cx="10529455" cy="225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00"/>
              </a:lnSpc>
            </a:pPr>
            <a:r>
              <a:rPr lang="en-US" dirty="0"/>
              <a:t> </a:t>
            </a:r>
            <a:r>
              <a:rPr lang="en-US" sz="2500" dirty="0">
                <a:latin typeface="Cavolini" panose="03000502040302020204" pitchFamily="66" charset="0"/>
                <a:cs typeface="Cavolini" panose="03000502040302020204" pitchFamily="66" charset="0"/>
              </a:rPr>
              <a:t>Every person attending the Christmas Eve celebration gets one wafer and then shares pieces of it with everyone else. This is </a:t>
            </a:r>
            <a:r>
              <a:rPr lang="pl-PL" sz="25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500" dirty="0">
                <a:latin typeface="Cavolini" panose="03000502040302020204" pitchFamily="66" charset="0"/>
                <a:cs typeface="Cavolini" panose="03000502040302020204" pitchFamily="66" charset="0"/>
              </a:rPr>
              <a:t>accompanied by </a:t>
            </a:r>
            <a:r>
              <a:rPr lang="pl-PL" sz="25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500" dirty="0">
                <a:latin typeface="Cavolini" panose="03000502040302020204" pitchFamily="66" charset="0"/>
                <a:cs typeface="Cavolini" panose="03000502040302020204" pitchFamily="66" charset="0"/>
              </a:rPr>
              <a:t>exchanges </a:t>
            </a:r>
            <a:endParaRPr lang="pl-PL" sz="25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just">
              <a:lnSpc>
                <a:spcPts val="3400"/>
              </a:lnSpc>
            </a:pPr>
            <a:r>
              <a:rPr lang="en-US" sz="2500" dirty="0">
                <a:latin typeface="Cavolini" panose="03000502040302020204" pitchFamily="66" charset="0"/>
                <a:cs typeface="Cavolini" panose="03000502040302020204" pitchFamily="66" charset="0"/>
              </a:rPr>
              <a:t>of good wishes and occurs before sitting </a:t>
            </a:r>
            <a:endParaRPr lang="pl-PL" sz="25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just">
              <a:lnSpc>
                <a:spcPts val="3400"/>
              </a:lnSpc>
            </a:pPr>
            <a:r>
              <a:rPr lang="en-US" sz="2500" dirty="0">
                <a:latin typeface="Cavolini" panose="03000502040302020204" pitchFamily="66" charset="0"/>
                <a:cs typeface="Cavolini" panose="03000502040302020204" pitchFamily="66" charset="0"/>
              </a:rPr>
              <a:t>down to eat. </a:t>
            </a:r>
            <a:endParaRPr lang="pl-PL" sz="25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2D786C1-C081-436D-9252-999D5CCE5E99}"/>
              </a:ext>
            </a:extLst>
          </p:cNvPr>
          <p:cNvSpPr txBox="1"/>
          <p:nvPr/>
        </p:nvSpPr>
        <p:spPr>
          <a:xfrm>
            <a:off x="831272" y="2410660"/>
            <a:ext cx="105294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*</a:t>
            </a:r>
            <a:r>
              <a:rPr lang="pl-PL" sz="2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pl-PL" sz="26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Sharing</a:t>
            </a:r>
            <a:r>
              <a:rPr lang="pl-PL" sz="2600" b="1" dirty="0"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pl-PL" sz="26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wafer</a:t>
            </a:r>
            <a:r>
              <a:rPr lang="pl-PL" sz="2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pl-PL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*</a:t>
            </a:r>
            <a:r>
              <a:rPr lang="pl-PL" sz="2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65901F8-0B05-4A41-BB44-1A9DB9D36A60}"/>
              </a:ext>
            </a:extLst>
          </p:cNvPr>
          <p:cNvSpPr txBox="1"/>
          <p:nvPr/>
        </p:nvSpPr>
        <p:spPr>
          <a:xfrm>
            <a:off x="821128" y="5343148"/>
            <a:ext cx="7269021" cy="943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00"/>
              </a:lnSpc>
            </a:pPr>
            <a:r>
              <a:rPr lang="en-US" sz="2500" dirty="0">
                <a:latin typeface="Cavolini" panose="03000502040302020204" pitchFamily="66" charset="0"/>
                <a:cs typeface="Cavolini" panose="03000502040302020204" pitchFamily="66" charset="0"/>
              </a:rPr>
              <a:t>This tradition is related to the breaking of bread at the Last Supper.</a:t>
            </a:r>
          </a:p>
        </p:txBody>
      </p:sp>
      <p:pic>
        <p:nvPicPr>
          <p:cNvPr id="11" name="Obraz 10" descr="Obraz zawierający pakowanie prezentów&#10;&#10;Opis wygenerowany automatycznie">
            <a:extLst>
              <a:ext uri="{FF2B5EF4-FFF2-40B4-BE49-F238E27FC236}">
                <a16:creationId xmlns:a16="http://schemas.microsoft.com/office/drawing/2014/main" id="{AAD9745E-506E-4004-94B4-281E819B3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769" y="4135142"/>
            <a:ext cx="2868799" cy="2151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3802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9334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8AB8C7D-2CA5-4873-AC3D-14858D83F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86"/>
            <a:ext cx="12193045" cy="6857413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6ED0D617-412B-4F96-A2B6-1C82B935ECC7}"/>
              </a:ext>
            </a:extLst>
          </p:cNvPr>
          <p:cNvSpPr txBox="1"/>
          <p:nvPr/>
        </p:nvSpPr>
        <p:spPr>
          <a:xfrm>
            <a:off x="840509" y="1766390"/>
            <a:ext cx="6548582" cy="225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00"/>
              </a:lnSpc>
            </a:pPr>
            <a:r>
              <a:rPr lang="en-US" sz="2500" dirty="0">
                <a:latin typeface="Cavolini" panose="03000502040302020204" pitchFamily="66" charset="0"/>
                <a:cs typeface="Cavolini" panose="03000502040302020204" pitchFamily="66" charset="0"/>
              </a:rPr>
              <a:t>When everybody sits down at the table to taste the delicious Christmas dishes that must be one place still empty. This place is for unexpected guest.</a:t>
            </a:r>
            <a:endParaRPr lang="pl-PL" sz="25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4DB9C32-5F55-4DD8-906B-2C6A3D4179DF}"/>
              </a:ext>
            </a:extLst>
          </p:cNvPr>
          <p:cNvSpPr txBox="1"/>
          <p:nvPr/>
        </p:nvSpPr>
        <p:spPr>
          <a:xfrm>
            <a:off x="840509" y="720436"/>
            <a:ext cx="10640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*</a:t>
            </a:r>
            <a:r>
              <a:rPr lang="en-US" sz="2600" b="1" dirty="0">
                <a:latin typeface="Cavolini" panose="03000502040302020204" pitchFamily="66" charset="0"/>
                <a:cs typeface="Cavolini" panose="03000502040302020204" pitchFamily="66" charset="0"/>
              </a:rPr>
              <a:t> Leaving one empty place at the table </a:t>
            </a:r>
            <a:r>
              <a:rPr lang="pl-PL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*</a:t>
            </a:r>
            <a:r>
              <a:rPr lang="en-US" sz="2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pl-PL" sz="2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Obraz 6" descr="Obraz zawierający stół, talerz, wewnątrz, stół w jadalni&#10;&#10;Opis wygenerowany automatycznie">
            <a:extLst>
              <a:ext uri="{FF2B5EF4-FFF2-40B4-BE49-F238E27FC236}">
                <a16:creationId xmlns:a16="http://schemas.microsoft.com/office/drawing/2014/main" id="{100C826F-A240-4F89-9558-657B4A804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46" y="1574663"/>
            <a:ext cx="3509818" cy="2635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3802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8739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60E6F62-01E5-4D9E-9244-85D8231BB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" y="0"/>
            <a:ext cx="12193044" cy="6857413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4E6F5E3D-1842-41E9-9106-E9658FC223FF}"/>
              </a:ext>
            </a:extLst>
          </p:cNvPr>
          <p:cNvSpPr txBox="1"/>
          <p:nvPr/>
        </p:nvSpPr>
        <p:spPr>
          <a:xfrm>
            <a:off x="831274" y="3157936"/>
            <a:ext cx="6677890" cy="2687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00"/>
              </a:lnSpc>
            </a:pPr>
            <a:r>
              <a:rPr lang="en-US" sz="2500" dirty="0">
                <a:latin typeface="Cavolini" panose="03000502040302020204" pitchFamily="66" charset="0"/>
                <a:cs typeface="Cavolini" panose="03000502040302020204" pitchFamily="66" charset="0"/>
              </a:rPr>
              <a:t>For every Christmas Eve guest there are some present</a:t>
            </a:r>
            <a:r>
              <a:rPr lang="pl-PL" sz="2500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sz="2500" dirty="0">
                <a:latin typeface="Cavolini" panose="03000502040302020204" pitchFamily="66" charset="0"/>
                <a:cs typeface="Cavolini" panose="03000502040302020204" pitchFamily="66" charset="0"/>
              </a:rPr>
              <a:t> under the Christmas tree. </a:t>
            </a:r>
            <a:endParaRPr lang="pl-PL" sz="25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just">
              <a:lnSpc>
                <a:spcPts val="3400"/>
              </a:lnSpc>
            </a:pPr>
            <a:r>
              <a:rPr lang="en-US" sz="2500" dirty="0">
                <a:latin typeface="Cavolini" panose="03000502040302020204" pitchFamily="66" charset="0"/>
                <a:cs typeface="Cavolini" panose="03000502040302020204" pitchFamily="66" charset="0"/>
              </a:rPr>
              <a:t>Probably tradition of giving Christmas presents is related to the gifts that the kings offered to Jesus.</a:t>
            </a:r>
            <a:endParaRPr lang="pl-PL" sz="25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7E8FD49-CA2B-4E6D-98CB-4F2FAD9BC080}"/>
              </a:ext>
            </a:extLst>
          </p:cNvPr>
          <p:cNvSpPr txBox="1"/>
          <p:nvPr/>
        </p:nvSpPr>
        <p:spPr>
          <a:xfrm>
            <a:off x="831274" y="2374924"/>
            <a:ext cx="93933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*</a:t>
            </a:r>
            <a:r>
              <a:rPr lang="pl-PL" sz="2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pl-PL" sz="26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Giving</a:t>
            </a:r>
            <a:r>
              <a:rPr lang="pl-PL" sz="2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pl-PL" sz="26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gifts</a:t>
            </a:r>
            <a:r>
              <a:rPr lang="pl-PL" sz="2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pl-PL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*</a:t>
            </a:r>
            <a:r>
              <a:rPr lang="pl-PL" sz="2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0043E705-E94C-47EA-8C03-194747611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19" y="3155228"/>
            <a:ext cx="3833088" cy="2606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3802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7770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8AB8C7D-2CA5-4873-AC3D-14858D83F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045" y="0"/>
            <a:ext cx="12193045" cy="6857413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6ED0D617-412B-4F96-A2B6-1C82B935ECC7}"/>
              </a:ext>
            </a:extLst>
          </p:cNvPr>
          <p:cNvSpPr txBox="1"/>
          <p:nvPr/>
        </p:nvSpPr>
        <p:spPr>
          <a:xfrm>
            <a:off x="840509" y="1454356"/>
            <a:ext cx="6003636" cy="1815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00"/>
              </a:lnSpc>
            </a:pPr>
            <a:r>
              <a:rPr lang="en-US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*</a:t>
            </a:r>
            <a:r>
              <a:rPr lang="en-US" sz="2500" dirty="0">
                <a:latin typeface="Cavolini" panose="03000502040302020204" pitchFamily="66" charset="0"/>
                <a:cs typeface="Cavolini" panose="03000502040302020204" pitchFamily="66" charset="0"/>
              </a:rPr>
              <a:t>  Soup →  It is either beetroot soup with mushroom-filled little dumplings or </a:t>
            </a:r>
            <a:r>
              <a:rPr lang="pl-PL" sz="2500" dirty="0" err="1">
                <a:latin typeface="Cavolini" panose="03000502040302020204" pitchFamily="66" charset="0"/>
                <a:cs typeface="Cavolini" panose="03000502040302020204" pitchFamily="66" charset="0"/>
              </a:rPr>
              <a:t>forest</a:t>
            </a:r>
            <a:r>
              <a:rPr lang="pl-PL" sz="25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500" dirty="0">
                <a:latin typeface="Cavolini" panose="03000502040302020204" pitchFamily="66" charset="0"/>
                <a:cs typeface="Cavolini" panose="03000502040302020204" pitchFamily="66" charset="0"/>
              </a:rPr>
              <a:t>mushroom soup</a:t>
            </a:r>
            <a:endParaRPr lang="pl-PL" sz="25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4DB9C32-5F55-4DD8-906B-2C6A3D4179DF}"/>
              </a:ext>
            </a:extLst>
          </p:cNvPr>
          <p:cNvSpPr txBox="1"/>
          <p:nvPr/>
        </p:nvSpPr>
        <p:spPr>
          <a:xfrm>
            <a:off x="840509" y="342766"/>
            <a:ext cx="103394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 err="1">
                <a:solidFill>
                  <a:srgbClr val="FF0000"/>
                </a:solidFill>
                <a:latin typeface="Bernard MT Condensed" panose="02050806060905020404" pitchFamily="18" charset="0"/>
                <a:cs typeface="Cavolini" panose="03000502040302020204" pitchFamily="66" charset="0"/>
              </a:rPr>
              <a:t>Traditional</a:t>
            </a:r>
            <a:r>
              <a:rPr lang="pl-PL" sz="5000" b="1" dirty="0">
                <a:solidFill>
                  <a:srgbClr val="FF0000"/>
                </a:solidFill>
                <a:latin typeface="Bernard MT Condensed" panose="02050806060905020404" pitchFamily="18" charset="0"/>
                <a:cs typeface="Cavolini" panose="03000502040302020204" pitchFamily="66" charset="0"/>
              </a:rPr>
              <a:t> </a:t>
            </a:r>
            <a:r>
              <a:rPr lang="pl-PL" sz="5000" b="1" dirty="0" err="1">
                <a:solidFill>
                  <a:srgbClr val="FF0000"/>
                </a:solidFill>
                <a:latin typeface="Bernard MT Condensed" panose="02050806060905020404" pitchFamily="18" charset="0"/>
                <a:cs typeface="Cavolini" panose="03000502040302020204" pitchFamily="66" charset="0"/>
              </a:rPr>
              <a:t>dishes</a:t>
            </a:r>
            <a:endParaRPr lang="pl-PL" sz="5000" b="1" dirty="0">
              <a:solidFill>
                <a:srgbClr val="FF0000"/>
              </a:solidFill>
              <a:latin typeface="Bernard MT Condensed" panose="02050806060905020404" pitchFamily="18" charset="0"/>
              <a:cs typeface="Cavolini" panose="03000502040302020204" pitchFamily="66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0BF5415-03FB-4DB2-9C07-7D884A670911}"/>
              </a:ext>
            </a:extLst>
          </p:cNvPr>
          <p:cNvSpPr txBox="1"/>
          <p:nvPr/>
        </p:nvSpPr>
        <p:spPr>
          <a:xfrm>
            <a:off x="7807382" y="1454356"/>
            <a:ext cx="3421380" cy="1379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00"/>
              </a:lnSpc>
            </a:pPr>
            <a:r>
              <a:rPr lang="pl-PL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*</a:t>
            </a:r>
            <a:r>
              <a:rPr lang="pl-PL" sz="25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500" dirty="0">
                <a:latin typeface="Cavolini" panose="03000502040302020204" pitchFamily="66" charset="0"/>
                <a:cs typeface="Cavolini" panose="03000502040302020204" pitchFamily="66" charset="0"/>
              </a:rPr>
              <a:t>Dumplings with sauerkraut</a:t>
            </a:r>
            <a:r>
              <a:rPr lang="pl-PL" sz="25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500" dirty="0">
                <a:latin typeface="Cavolini" panose="03000502040302020204" pitchFamily="66" charset="0"/>
                <a:cs typeface="Cavolini" panose="03000502040302020204" pitchFamily="66" charset="0"/>
              </a:rPr>
              <a:t>and </a:t>
            </a:r>
            <a:r>
              <a:rPr lang="pl-PL" sz="2500" dirty="0" err="1">
                <a:latin typeface="Cavolini" panose="03000502040302020204" pitchFamily="66" charset="0"/>
                <a:cs typeface="Cavolini" panose="03000502040302020204" pitchFamily="66" charset="0"/>
              </a:rPr>
              <a:t>forest</a:t>
            </a:r>
            <a:r>
              <a:rPr lang="pl-PL" sz="25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500" dirty="0">
                <a:latin typeface="Cavolini" panose="03000502040302020204" pitchFamily="66" charset="0"/>
                <a:cs typeface="Cavolini" panose="03000502040302020204" pitchFamily="66" charset="0"/>
              </a:rPr>
              <a:t>mushrooms</a:t>
            </a:r>
            <a:endParaRPr lang="pl-PL" sz="25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8" name="Obraz 7" descr="Obraz zawierający żywność, miska, warzywo, naczynie&#10;&#10;Opis wygenerowany automatycznie">
            <a:extLst>
              <a:ext uri="{FF2B5EF4-FFF2-40B4-BE49-F238E27FC236}">
                <a16:creationId xmlns:a16="http://schemas.microsoft.com/office/drawing/2014/main" id="{383A84A5-4191-4AC0-9330-B81AA3656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508" y="3027954"/>
            <a:ext cx="2695637" cy="1794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3802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az 9" descr="Obraz zawierający żywność, stół, drewniane, naczynie&#10;&#10;Opis wygenerowany automatycznie">
            <a:extLst>
              <a:ext uri="{FF2B5EF4-FFF2-40B4-BE49-F238E27FC236}">
                <a16:creationId xmlns:a16="http://schemas.microsoft.com/office/drawing/2014/main" id="{70FFBC99-9A56-404E-9B19-9B853F1A8D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21" y="3021427"/>
            <a:ext cx="2709301" cy="1807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3802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9897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460</Words>
  <Application>Microsoft Office PowerPoint</Application>
  <PresentationFormat>Panoramiczny</PresentationFormat>
  <Paragraphs>34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9" baseType="lpstr">
      <vt:lpstr>Arial</vt:lpstr>
      <vt:lpstr>Bernard MT Condensed</vt:lpstr>
      <vt:lpstr>Calibri</vt:lpstr>
      <vt:lpstr>Calibri Light</vt:lpstr>
      <vt:lpstr>Cavolini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Paweł Kubicki</dc:creator>
  <cp:lastModifiedBy>Paweł Kubicki</cp:lastModifiedBy>
  <cp:revision>17</cp:revision>
  <dcterms:created xsi:type="dcterms:W3CDTF">2022-01-01T23:13:13Z</dcterms:created>
  <dcterms:modified xsi:type="dcterms:W3CDTF">2022-01-04T21:30:48Z</dcterms:modified>
</cp:coreProperties>
</file>