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12/31/2021</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73847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84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12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49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66348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07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15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53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85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02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12/31/2021</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15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12/31/2021</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699337177"/>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81148B8-58D0-4E9A-A32C-B3B181A3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1EC1EF6-A5BF-44DB-A672-D024091B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5"/>
            <a:ext cx="5106593"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Rectangle 49">
            <a:extLst>
              <a:ext uri="{FF2B5EF4-FFF2-40B4-BE49-F238E27FC236}">
                <a16:creationId xmlns:a16="http://schemas.microsoft.com/office/drawing/2014/main" id="{45E02CBB-287D-4A17-B2F3-56AD2C05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276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F9DED9D-225B-4FA2-BEFD-0FFBF34E90DF}"/>
              </a:ext>
            </a:extLst>
          </p:cNvPr>
          <p:cNvSpPr>
            <a:spLocks noGrp="1"/>
          </p:cNvSpPr>
          <p:nvPr>
            <p:ph type="ctrTitle"/>
          </p:nvPr>
        </p:nvSpPr>
        <p:spPr>
          <a:xfrm>
            <a:off x="5559905" y="1247140"/>
            <a:ext cx="5553005" cy="3450844"/>
          </a:xfrm>
        </p:spPr>
        <p:txBody>
          <a:bodyPr>
            <a:normAutofit/>
          </a:bodyPr>
          <a:lstStyle/>
          <a:p>
            <a:r>
              <a:rPr lang="pl-PL" err="1"/>
              <a:t>Christmas</a:t>
            </a:r>
            <a:r>
              <a:rPr lang="pl-PL"/>
              <a:t> </a:t>
            </a:r>
            <a:r>
              <a:rPr lang="pl-PL" err="1"/>
              <a:t>Traditions</a:t>
            </a:r>
            <a:r>
              <a:rPr lang="pl-PL"/>
              <a:t> in Poland</a:t>
            </a:r>
          </a:p>
        </p:txBody>
      </p:sp>
      <p:pic>
        <p:nvPicPr>
          <p:cNvPr id="4" name="Wideo 3">
            <a:extLst>
              <a:ext uri="{FF2B5EF4-FFF2-40B4-BE49-F238E27FC236}">
                <a16:creationId xmlns:a16="http://schemas.microsoft.com/office/drawing/2014/main" id="{2A5C9551-6F66-4A2D-8D6B-EABEADD99A2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03"/>
          <a:stretch/>
        </p:blipFill>
        <p:spPr>
          <a:xfrm>
            <a:off x="713698" y="3052095"/>
            <a:ext cx="3691252" cy="2072114"/>
          </a:xfrm>
          <a:prstGeom prst="rect">
            <a:avLst/>
          </a:prstGeom>
        </p:spPr>
      </p:pic>
    </p:spTree>
    <p:extLst>
      <p:ext uri="{BB962C8B-B14F-4D97-AF65-F5344CB8AC3E}">
        <p14:creationId xmlns:p14="http://schemas.microsoft.com/office/powerpoint/2010/main" val="41009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543F4C-F664-4BBD-92D5-BC3C80D0EE70}"/>
              </a:ext>
            </a:extLst>
          </p:cNvPr>
          <p:cNvSpPr>
            <a:spLocks noGrp="1"/>
          </p:cNvSpPr>
          <p:nvPr>
            <p:ph type="title"/>
          </p:nvPr>
        </p:nvSpPr>
        <p:spPr/>
        <p:txBody>
          <a:bodyPr/>
          <a:lstStyle/>
          <a:p>
            <a:r>
              <a:rPr lang="pl-PL" dirty="0" err="1"/>
              <a:t>shepherdess</a:t>
            </a:r>
            <a:endParaRPr lang="pl-PL" dirty="0"/>
          </a:p>
        </p:txBody>
      </p:sp>
      <p:sp>
        <p:nvSpPr>
          <p:cNvPr id="3" name="Symbol zastępczy zawartości 2">
            <a:extLst>
              <a:ext uri="{FF2B5EF4-FFF2-40B4-BE49-F238E27FC236}">
                <a16:creationId xmlns:a16="http://schemas.microsoft.com/office/drawing/2014/main" id="{3BD2E31A-18DE-4DF4-90DE-D8165697786E}"/>
              </a:ext>
            </a:extLst>
          </p:cNvPr>
          <p:cNvSpPr>
            <a:spLocks noGrp="1"/>
          </p:cNvSpPr>
          <p:nvPr>
            <p:ph idx="1"/>
          </p:nvPr>
        </p:nvSpPr>
        <p:spPr/>
        <p:txBody>
          <a:bodyPr>
            <a:normAutofit/>
          </a:bodyPr>
          <a:lstStyle/>
          <a:p>
            <a:r>
              <a:rPr lang="en-US" sz="3200" dirty="0"/>
              <a:t>Midnight Mass is a solemn mass usually celebrated at midnight or in the evening hours of December 24-25. it commemorates the waiting and prayers of the shepherds on their way to Bethlehem. </a:t>
            </a:r>
            <a:r>
              <a:rPr lang="en-US" sz="3200" dirty="0" err="1"/>
              <a:t>Pasterka</a:t>
            </a:r>
            <a:r>
              <a:rPr lang="en-US" sz="3200" dirty="0"/>
              <a:t> is one of the most important Christmas traditions in Poland.</a:t>
            </a:r>
            <a:endParaRPr lang="pl-PL" sz="3200" dirty="0"/>
          </a:p>
        </p:txBody>
      </p:sp>
    </p:spTree>
    <p:extLst>
      <p:ext uri="{BB962C8B-B14F-4D97-AF65-F5344CB8AC3E}">
        <p14:creationId xmlns:p14="http://schemas.microsoft.com/office/powerpoint/2010/main" val="286699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e with Christmas lights">
            <a:extLst>
              <a:ext uri="{FF2B5EF4-FFF2-40B4-BE49-F238E27FC236}">
                <a16:creationId xmlns:a16="http://schemas.microsoft.com/office/drawing/2014/main" id="{2A4DA539-0390-423B-8040-3CA1CD3D1D01}"/>
              </a:ext>
            </a:extLst>
          </p:cNvPr>
          <p:cNvPicPr>
            <a:picLocks noChangeAspect="1"/>
          </p:cNvPicPr>
          <p:nvPr/>
        </p:nvPicPr>
        <p:blipFill rotWithShape="1">
          <a:blip r:embed="rId2"/>
          <a:srcRect l="5364" r="3355"/>
          <a:stretch/>
        </p:blipFill>
        <p:spPr>
          <a:xfrm>
            <a:off x="8018632" y="10"/>
            <a:ext cx="4173368" cy="6857990"/>
          </a:xfrm>
          <a:prstGeom prst="rect">
            <a:avLst/>
          </a:pr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863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863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EB18343-C268-4463-A7E1-C199E004A2B1}"/>
              </a:ext>
            </a:extLst>
          </p:cNvPr>
          <p:cNvSpPr>
            <a:spLocks noGrp="1"/>
          </p:cNvSpPr>
          <p:nvPr>
            <p:ph type="title"/>
          </p:nvPr>
        </p:nvSpPr>
        <p:spPr>
          <a:xfrm>
            <a:off x="565151" y="455362"/>
            <a:ext cx="6881728" cy="1550419"/>
          </a:xfrm>
        </p:spPr>
        <p:txBody>
          <a:bodyPr>
            <a:normAutofit/>
          </a:bodyPr>
          <a:lstStyle/>
          <a:p>
            <a:r>
              <a:rPr lang="pl-PL" dirty="0" err="1"/>
              <a:t>Decorating</a:t>
            </a:r>
            <a:r>
              <a:rPr lang="pl-PL" dirty="0"/>
              <a:t>  the </a:t>
            </a:r>
            <a:r>
              <a:rPr lang="pl-PL" dirty="0" err="1"/>
              <a:t>christmas</a:t>
            </a:r>
            <a:r>
              <a:rPr lang="pl-PL" dirty="0"/>
              <a:t>  </a:t>
            </a:r>
            <a:r>
              <a:rPr lang="pl-PL" dirty="0" err="1"/>
              <a:t>tree</a:t>
            </a:r>
            <a:endParaRPr lang="pl-PL" dirty="0"/>
          </a:p>
        </p:txBody>
      </p:sp>
      <p:sp>
        <p:nvSpPr>
          <p:cNvPr id="3" name="Symbol zastępczy zawartości 2">
            <a:extLst>
              <a:ext uri="{FF2B5EF4-FFF2-40B4-BE49-F238E27FC236}">
                <a16:creationId xmlns:a16="http://schemas.microsoft.com/office/drawing/2014/main" id="{D78D75CB-7EB3-42B5-9969-D81EF97670C0}"/>
              </a:ext>
            </a:extLst>
          </p:cNvPr>
          <p:cNvSpPr>
            <a:spLocks noGrp="1"/>
          </p:cNvSpPr>
          <p:nvPr>
            <p:ph idx="1"/>
          </p:nvPr>
        </p:nvSpPr>
        <p:spPr>
          <a:xfrm>
            <a:off x="565151" y="2160016"/>
            <a:ext cx="6881728" cy="3926152"/>
          </a:xfrm>
        </p:spPr>
        <p:txBody>
          <a:bodyPr>
            <a:noAutofit/>
          </a:bodyPr>
          <a:lstStyle/>
          <a:p>
            <a:pPr marL="0" indent="0">
              <a:buNone/>
            </a:pPr>
            <a:r>
              <a:rPr lang="pl-PL" sz="2800" dirty="0"/>
              <a:t> </a:t>
            </a:r>
            <a:r>
              <a:rPr lang="en-US" sz="2800" dirty="0"/>
              <a:t>Decorating a Christmas tree is a common practice during the holiday season. You can decorate the Christmas tree with various decorations, such as baubles, chains, lights and your own decorations. The Christmas tree symbolizes life and the color green represents hope.</a:t>
            </a:r>
            <a:endParaRPr lang="pl-PL" sz="2800" dirty="0"/>
          </a:p>
        </p:txBody>
      </p:sp>
    </p:spTree>
    <p:extLst>
      <p:ext uri="{BB962C8B-B14F-4D97-AF65-F5344CB8AC3E}">
        <p14:creationId xmlns:p14="http://schemas.microsoft.com/office/powerpoint/2010/main" val="21673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B2D0DF-114B-4A51-944F-4E3FD5DEB27C}"/>
              </a:ext>
            </a:extLst>
          </p:cNvPr>
          <p:cNvSpPr>
            <a:spLocks noGrp="1"/>
          </p:cNvSpPr>
          <p:nvPr>
            <p:ph type="title"/>
          </p:nvPr>
        </p:nvSpPr>
        <p:spPr/>
        <p:txBody>
          <a:bodyPr/>
          <a:lstStyle/>
          <a:p>
            <a:r>
              <a:rPr lang="pl-PL" dirty="0" err="1"/>
              <a:t>sharing</a:t>
            </a:r>
            <a:r>
              <a:rPr lang="pl-PL" dirty="0"/>
              <a:t> the </a:t>
            </a:r>
            <a:r>
              <a:rPr lang="pl-PL" dirty="0" err="1"/>
              <a:t>wafer</a:t>
            </a:r>
            <a:endParaRPr lang="pl-PL" dirty="0"/>
          </a:p>
        </p:txBody>
      </p:sp>
      <p:sp>
        <p:nvSpPr>
          <p:cNvPr id="3" name="Symbol zastępczy zawartości 2">
            <a:extLst>
              <a:ext uri="{FF2B5EF4-FFF2-40B4-BE49-F238E27FC236}">
                <a16:creationId xmlns:a16="http://schemas.microsoft.com/office/drawing/2014/main" id="{1D1EAC2D-AD0E-4FEB-A92E-C2C587BB70C1}"/>
              </a:ext>
            </a:extLst>
          </p:cNvPr>
          <p:cNvSpPr>
            <a:spLocks noGrp="1"/>
          </p:cNvSpPr>
          <p:nvPr>
            <p:ph idx="1"/>
          </p:nvPr>
        </p:nvSpPr>
        <p:spPr>
          <a:xfrm>
            <a:off x="1587709" y="2160016"/>
            <a:ext cx="9636881" cy="4095010"/>
          </a:xfrm>
        </p:spPr>
        <p:txBody>
          <a:bodyPr/>
          <a:lstStyle/>
          <a:p>
            <a:r>
              <a:rPr lang="en-US" dirty="0"/>
              <a:t>the custom of breaking the wafer came from the first Christians who shared the bread as a sign that they were a community. The wafers were not only white, but also colored. The colorful ones were intended for animals, mainly cattle. After the Christmas Eve supper, the hostess collected the remnants of the dishes, added such a wafer to them and took them to the stable. It was believed that cows treated with it would be healthier and give more milk. It also meant that people wanted peace with all creation.</a:t>
            </a:r>
            <a:endParaRPr lang="pl-PL" dirty="0"/>
          </a:p>
        </p:txBody>
      </p:sp>
    </p:spTree>
    <p:extLst>
      <p:ext uri="{BB962C8B-B14F-4D97-AF65-F5344CB8AC3E}">
        <p14:creationId xmlns:p14="http://schemas.microsoft.com/office/powerpoint/2010/main" val="143633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61D590B-3617-4D07-BB1B-4FB7420D00D2}"/>
              </a:ext>
            </a:extLst>
          </p:cNvPr>
          <p:cNvSpPr>
            <a:spLocks noGrp="1"/>
          </p:cNvSpPr>
          <p:nvPr>
            <p:ph idx="1"/>
          </p:nvPr>
        </p:nvSpPr>
        <p:spPr/>
        <p:txBody>
          <a:bodyPr/>
          <a:lstStyle/>
          <a:p>
            <a:pPr marL="0" indent="0">
              <a:buNone/>
            </a:pPr>
            <a:r>
              <a:rPr lang="en-US" dirty="0"/>
              <a:t>singing Christmas carols is an important part of preparing for Christmas. We sing them with family, friends and with class. The most famous Christmas carols are;</a:t>
            </a:r>
          </a:p>
          <a:p>
            <a:pPr marL="0" indent="0">
              <a:buNone/>
            </a:pPr>
            <a:r>
              <a:rPr lang="en-US" dirty="0"/>
              <a:t>-God is born</a:t>
            </a:r>
          </a:p>
          <a:p>
            <a:pPr marL="0" indent="0">
              <a:buNone/>
            </a:pPr>
            <a:r>
              <a:rPr lang="en-US" dirty="0"/>
              <a:t>-Silent Night</a:t>
            </a:r>
          </a:p>
          <a:p>
            <a:pPr marL="0" indent="0">
              <a:buNone/>
            </a:pPr>
            <a:r>
              <a:rPr lang="en-US" dirty="0"/>
              <a:t>-Today in </a:t>
            </a:r>
            <a:r>
              <a:rPr lang="en-US" dirty="0" err="1"/>
              <a:t>betleyem</a:t>
            </a:r>
            <a:endParaRPr lang="en-US" dirty="0"/>
          </a:p>
          <a:p>
            <a:pPr marL="0" indent="0">
              <a:buNone/>
            </a:pPr>
            <a:r>
              <a:rPr lang="en-US" dirty="0"/>
              <a:t>-Tiny Jesus</a:t>
            </a:r>
          </a:p>
          <a:p>
            <a:pPr marL="0" indent="0">
              <a:buNone/>
            </a:pPr>
            <a:r>
              <a:rPr lang="en-US" dirty="0"/>
              <a:t>-Let's go all the stable.</a:t>
            </a:r>
            <a:endParaRPr lang="pl-PL" dirty="0"/>
          </a:p>
        </p:txBody>
      </p:sp>
      <p:sp>
        <p:nvSpPr>
          <p:cNvPr id="5" name="Tytuł 4">
            <a:extLst>
              <a:ext uri="{FF2B5EF4-FFF2-40B4-BE49-F238E27FC236}">
                <a16:creationId xmlns:a16="http://schemas.microsoft.com/office/drawing/2014/main" id="{274BAB4E-6DEC-474B-8A42-D15333D38FB5}"/>
              </a:ext>
            </a:extLst>
          </p:cNvPr>
          <p:cNvSpPr>
            <a:spLocks noGrp="1"/>
          </p:cNvSpPr>
          <p:nvPr>
            <p:ph type="title"/>
          </p:nvPr>
        </p:nvSpPr>
        <p:spPr/>
        <p:txBody>
          <a:bodyPr/>
          <a:lstStyle/>
          <a:p>
            <a:r>
              <a:rPr lang="pl-PL" dirty="0" err="1"/>
              <a:t>Chrismas</a:t>
            </a:r>
            <a:r>
              <a:rPr lang="pl-PL" dirty="0"/>
              <a:t> </a:t>
            </a:r>
            <a:r>
              <a:rPr lang="pl-PL" dirty="0" err="1"/>
              <a:t>carrols</a:t>
            </a:r>
            <a:r>
              <a:rPr lang="pl-PL" dirty="0"/>
              <a:t> </a:t>
            </a:r>
            <a:r>
              <a:rPr lang="pl-PL" dirty="0" err="1"/>
              <a:t>singing</a:t>
            </a:r>
            <a:endParaRPr lang="pl-PL" dirty="0"/>
          </a:p>
        </p:txBody>
      </p:sp>
    </p:spTree>
    <p:extLst>
      <p:ext uri="{BB962C8B-B14F-4D97-AF65-F5344CB8AC3E}">
        <p14:creationId xmlns:p14="http://schemas.microsoft.com/office/powerpoint/2010/main" val="184632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AA37CD-95BF-4357-B5D4-915C97A35C00}"/>
              </a:ext>
            </a:extLst>
          </p:cNvPr>
          <p:cNvSpPr>
            <a:spLocks noGrp="1"/>
          </p:cNvSpPr>
          <p:nvPr>
            <p:ph type="title"/>
          </p:nvPr>
        </p:nvSpPr>
        <p:spPr/>
        <p:txBody>
          <a:bodyPr/>
          <a:lstStyle/>
          <a:p>
            <a:br>
              <a:rPr lang="pl-PL" dirty="0"/>
            </a:br>
            <a:r>
              <a:rPr lang="pl-PL" dirty="0" err="1"/>
              <a:t>Giving</a:t>
            </a:r>
            <a:r>
              <a:rPr lang="pl-PL" dirty="0"/>
              <a:t>  </a:t>
            </a:r>
            <a:r>
              <a:rPr lang="pl-PL" dirty="0" err="1"/>
              <a:t>gifts</a:t>
            </a:r>
            <a:endParaRPr lang="pl-PL" dirty="0"/>
          </a:p>
        </p:txBody>
      </p:sp>
      <p:sp>
        <p:nvSpPr>
          <p:cNvPr id="3" name="Symbol zastępczy zawartości 2">
            <a:extLst>
              <a:ext uri="{FF2B5EF4-FFF2-40B4-BE49-F238E27FC236}">
                <a16:creationId xmlns:a16="http://schemas.microsoft.com/office/drawing/2014/main" id="{24F54839-8FC4-4241-9AEC-4996C3743CFE}"/>
              </a:ext>
            </a:extLst>
          </p:cNvPr>
          <p:cNvSpPr>
            <a:spLocks noGrp="1"/>
          </p:cNvSpPr>
          <p:nvPr>
            <p:ph idx="1"/>
          </p:nvPr>
        </p:nvSpPr>
        <p:spPr/>
        <p:txBody>
          <a:bodyPr>
            <a:normAutofit/>
          </a:bodyPr>
          <a:lstStyle/>
          <a:p>
            <a:r>
              <a:rPr lang="en-US" sz="2800" dirty="0"/>
              <a:t>giving gifts gives a lot of happiness to the person who gives like the person who got it. The gifts are given on December 6 at the Christmas tree. This tradition is very much liked by children.</a:t>
            </a:r>
            <a:endParaRPr lang="pl-PL" sz="2800" dirty="0"/>
          </a:p>
          <a:p>
            <a:r>
              <a:rPr lang="en-US" sz="2800" dirty="0"/>
              <a:t>December 6 is one of the most enjoyable days of the year</a:t>
            </a:r>
            <a:endParaRPr lang="pl-PL" sz="2800" dirty="0"/>
          </a:p>
        </p:txBody>
      </p:sp>
    </p:spTree>
    <p:extLst>
      <p:ext uri="{BB962C8B-B14F-4D97-AF65-F5344CB8AC3E}">
        <p14:creationId xmlns:p14="http://schemas.microsoft.com/office/powerpoint/2010/main" val="116069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44167C2-E111-438E-96EA-6D2941252139}"/>
              </a:ext>
            </a:extLst>
          </p:cNvPr>
          <p:cNvSpPr>
            <a:spLocks noGrp="1"/>
          </p:cNvSpPr>
          <p:nvPr>
            <p:ph idx="1"/>
          </p:nvPr>
        </p:nvSpPr>
        <p:spPr>
          <a:xfrm>
            <a:off x="1457739" y="1431235"/>
            <a:ext cx="10283687" cy="5426765"/>
          </a:xfrm>
        </p:spPr>
        <p:txBody>
          <a:bodyPr>
            <a:normAutofit/>
          </a:bodyPr>
          <a:lstStyle/>
          <a:p>
            <a:r>
              <a:rPr lang="en-US" dirty="0"/>
              <a:t>There should be 12 Christmas dishes on the Christmas table.</a:t>
            </a:r>
            <a:endParaRPr lang="pl-PL" dirty="0"/>
          </a:p>
          <a:p>
            <a:r>
              <a:rPr lang="en-US" dirty="0"/>
              <a:t>Tradition dictates that during the Christmas Eve dinner you should try all the dishes because it will ensure happiness for the whole new year</a:t>
            </a:r>
            <a:endParaRPr lang="pl-PL" dirty="0"/>
          </a:p>
          <a:p>
            <a:r>
              <a:rPr lang="pl-PL" dirty="0"/>
              <a:t> </a:t>
            </a:r>
            <a:r>
              <a:rPr lang="pl-PL" dirty="0" err="1"/>
              <a:t>Christmas</a:t>
            </a:r>
            <a:r>
              <a:rPr lang="pl-PL" dirty="0"/>
              <a:t> </a:t>
            </a:r>
            <a:r>
              <a:rPr lang="pl-PL" dirty="0" err="1"/>
              <a:t>Eve</a:t>
            </a:r>
            <a:r>
              <a:rPr lang="pl-PL" dirty="0"/>
              <a:t> </a:t>
            </a:r>
            <a:r>
              <a:rPr lang="pl-PL" dirty="0" err="1"/>
              <a:t>dishes</a:t>
            </a:r>
            <a:r>
              <a:rPr lang="pl-PL" dirty="0"/>
              <a:t>:</a:t>
            </a:r>
          </a:p>
          <a:p>
            <a:r>
              <a:rPr lang="en-US" dirty="0"/>
              <a:t>-Christmas Eve red borscht with </a:t>
            </a:r>
            <a:r>
              <a:rPr lang="pl-PL" dirty="0"/>
              <a:t>.</a:t>
            </a:r>
          </a:p>
          <a:p>
            <a:r>
              <a:rPr lang="pl-PL" dirty="0"/>
              <a:t>-</a:t>
            </a:r>
            <a:r>
              <a:rPr lang="pl-PL" dirty="0" err="1"/>
              <a:t>mushroom</a:t>
            </a:r>
            <a:r>
              <a:rPr lang="pl-PL" dirty="0"/>
              <a:t> soup.</a:t>
            </a:r>
          </a:p>
          <a:p>
            <a:r>
              <a:rPr lang="en-US" dirty="0"/>
              <a:t>-Dumplings with cabbage and mushrooms.</a:t>
            </a:r>
          </a:p>
          <a:p>
            <a:r>
              <a:rPr lang="en-US" dirty="0"/>
              <a:t>-Stuffed cabbage with buckwheat and Mushrooms.</a:t>
            </a:r>
            <a:endParaRPr lang="pl-PL" dirty="0"/>
          </a:p>
          <a:p>
            <a:r>
              <a:rPr lang="pl-PL" dirty="0"/>
              <a:t>-Greek-style </a:t>
            </a:r>
            <a:r>
              <a:rPr lang="pl-PL" dirty="0" err="1"/>
              <a:t>fish</a:t>
            </a:r>
            <a:r>
              <a:rPr lang="pl-PL" dirty="0"/>
              <a:t>.</a:t>
            </a:r>
          </a:p>
          <a:p>
            <a:r>
              <a:rPr lang="pl-PL" dirty="0"/>
              <a:t>-</a:t>
            </a:r>
            <a:r>
              <a:rPr lang="pl-PL" dirty="0" err="1"/>
              <a:t>Carp</a:t>
            </a:r>
            <a:r>
              <a:rPr lang="pl-PL" dirty="0"/>
              <a:t>.</a:t>
            </a:r>
          </a:p>
          <a:p>
            <a:endParaRPr lang="en-US" dirty="0"/>
          </a:p>
          <a:p>
            <a:endParaRPr lang="pl-PL" dirty="0"/>
          </a:p>
        </p:txBody>
      </p:sp>
      <p:sp>
        <p:nvSpPr>
          <p:cNvPr id="9" name="Tytuł 8">
            <a:extLst>
              <a:ext uri="{FF2B5EF4-FFF2-40B4-BE49-F238E27FC236}">
                <a16:creationId xmlns:a16="http://schemas.microsoft.com/office/drawing/2014/main" id="{0D88B738-5F68-4894-B3D1-A2F7F5643E11}"/>
              </a:ext>
            </a:extLst>
          </p:cNvPr>
          <p:cNvSpPr>
            <a:spLocks noGrp="1"/>
          </p:cNvSpPr>
          <p:nvPr>
            <p:ph type="title"/>
          </p:nvPr>
        </p:nvSpPr>
        <p:spPr/>
        <p:txBody>
          <a:bodyPr/>
          <a:lstStyle/>
          <a:p>
            <a:r>
              <a:rPr lang="pl-PL" dirty="0"/>
              <a:t> 12 </a:t>
            </a:r>
            <a:r>
              <a:rPr lang="pl-PL" dirty="0" err="1"/>
              <a:t>Christmas</a:t>
            </a:r>
            <a:r>
              <a:rPr lang="pl-PL" dirty="0"/>
              <a:t> </a:t>
            </a:r>
            <a:r>
              <a:rPr lang="pl-PL" dirty="0" err="1"/>
              <a:t>Eve</a:t>
            </a:r>
            <a:r>
              <a:rPr lang="pl-PL" dirty="0"/>
              <a:t> </a:t>
            </a:r>
            <a:r>
              <a:rPr lang="pl-PL" dirty="0" err="1"/>
              <a:t>dishes</a:t>
            </a:r>
            <a:endParaRPr lang="pl-PL" dirty="0"/>
          </a:p>
        </p:txBody>
      </p:sp>
    </p:spTree>
    <p:extLst>
      <p:ext uri="{BB962C8B-B14F-4D97-AF65-F5344CB8AC3E}">
        <p14:creationId xmlns:p14="http://schemas.microsoft.com/office/powerpoint/2010/main" val="345275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419F0A-4558-4F2B-8431-13184B6A8C14}"/>
              </a:ext>
            </a:extLst>
          </p:cNvPr>
          <p:cNvSpPr>
            <a:spLocks noGrp="1"/>
          </p:cNvSpPr>
          <p:nvPr>
            <p:ph type="title"/>
          </p:nvPr>
        </p:nvSpPr>
        <p:spPr/>
        <p:txBody>
          <a:bodyPr/>
          <a:lstStyle/>
          <a:p>
            <a:r>
              <a:rPr lang="en-US" dirty="0"/>
              <a:t>additional cover at the Christmas Eve table</a:t>
            </a:r>
            <a:endParaRPr lang="pl-PL" dirty="0"/>
          </a:p>
        </p:txBody>
      </p:sp>
      <p:sp>
        <p:nvSpPr>
          <p:cNvPr id="3" name="Symbol zastępczy zawartości 2">
            <a:extLst>
              <a:ext uri="{FF2B5EF4-FFF2-40B4-BE49-F238E27FC236}">
                <a16:creationId xmlns:a16="http://schemas.microsoft.com/office/drawing/2014/main" id="{0F7B1574-90A6-48B0-BBC3-EE82B372D60E}"/>
              </a:ext>
            </a:extLst>
          </p:cNvPr>
          <p:cNvSpPr>
            <a:spLocks noGrp="1"/>
          </p:cNvSpPr>
          <p:nvPr>
            <p:ph idx="1"/>
          </p:nvPr>
        </p:nvSpPr>
        <p:spPr/>
        <p:txBody>
          <a:bodyPr>
            <a:normAutofit/>
          </a:bodyPr>
          <a:lstStyle/>
          <a:p>
            <a:r>
              <a:rPr lang="en-US" sz="2800" dirty="0"/>
              <a:t>always on Christmas Eve we leave one place for an unexpected guest an empty place at the table is one of the most important Christmas traditions, they were left for an unexpected guest to express our hospitality</a:t>
            </a:r>
            <a:r>
              <a:rPr lang="pl-PL" sz="2800" dirty="0"/>
              <a:t> </a:t>
            </a:r>
            <a:r>
              <a:rPr lang="en-US" sz="2800" dirty="0"/>
              <a:t>the symbol of an additional place for an unexpected guest means the memory of the dead or people who cannot spend Christmas Eve with us</a:t>
            </a:r>
            <a:r>
              <a:rPr lang="pl-PL" sz="2800" dirty="0"/>
              <a:t>.</a:t>
            </a:r>
          </a:p>
        </p:txBody>
      </p:sp>
    </p:spTree>
    <p:extLst>
      <p:ext uri="{BB962C8B-B14F-4D97-AF65-F5344CB8AC3E}">
        <p14:creationId xmlns:p14="http://schemas.microsoft.com/office/powerpoint/2010/main" val="212358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79B970-4115-4278-B8F4-719B48092AB1}"/>
              </a:ext>
            </a:extLst>
          </p:cNvPr>
          <p:cNvSpPr>
            <a:spLocks noGrp="1"/>
          </p:cNvSpPr>
          <p:nvPr>
            <p:ph type="title"/>
          </p:nvPr>
        </p:nvSpPr>
        <p:spPr/>
        <p:txBody>
          <a:bodyPr/>
          <a:lstStyle/>
          <a:p>
            <a:r>
              <a:rPr lang="pl-PL" dirty="0" err="1"/>
              <a:t>hay</a:t>
            </a:r>
            <a:br>
              <a:rPr lang="pl-PL" dirty="0"/>
            </a:br>
            <a:r>
              <a:rPr lang="pl-PL" dirty="0" err="1"/>
              <a:t>under</a:t>
            </a:r>
            <a:r>
              <a:rPr lang="pl-PL" dirty="0"/>
              <a:t> the </a:t>
            </a:r>
            <a:r>
              <a:rPr lang="pl-PL" dirty="0" err="1"/>
              <a:t>tablecloth</a:t>
            </a:r>
            <a:endParaRPr lang="pl-PL" dirty="0"/>
          </a:p>
        </p:txBody>
      </p:sp>
      <p:sp>
        <p:nvSpPr>
          <p:cNvPr id="3" name="Symbol zastępczy zawartości 2">
            <a:extLst>
              <a:ext uri="{FF2B5EF4-FFF2-40B4-BE49-F238E27FC236}">
                <a16:creationId xmlns:a16="http://schemas.microsoft.com/office/drawing/2014/main" id="{C7F66915-4556-4A7C-ACC4-CC97F90A9C64}"/>
              </a:ext>
            </a:extLst>
          </p:cNvPr>
          <p:cNvSpPr>
            <a:spLocks noGrp="1"/>
          </p:cNvSpPr>
          <p:nvPr>
            <p:ph idx="1"/>
          </p:nvPr>
        </p:nvSpPr>
        <p:spPr/>
        <p:txBody>
          <a:bodyPr>
            <a:normAutofit/>
          </a:bodyPr>
          <a:lstStyle/>
          <a:p>
            <a:r>
              <a:rPr lang="en-US" sz="2800" dirty="0"/>
              <a:t>hay under the tablecloth provides good omen for the coming year.</a:t>
            </a:r>
            <a:endParaRPr lang="pl-PL" sz="2800" dirty="0"/>
          </a:p>
          <a:p>
            <a:r>
              <a:rPr lang="en-US" sz="2800" dirty="0"/>
              <a:t>According to some beliefs, the person who pulls out the longest and straight stalk will be the most</a:t>
            </a:r>
            <a:r>
              <a:rPr lang="pl-PL" sz="2800" dirty="0"/>
              <a:t> </a:t>
            </a:r>
            <a:r>
              <a:rPr lang="en-US" sz="2800" dirty="0"/>
              <a:t> lucky in the new year</a:t>
            </a:r>
            <a:r>
              <a:rPr lang="pl-PL" sz="2800" dirty="0"/>
              <a:t> </a:t>
            </a:r>
            <a:r>
              <a:rPr lang="en-US" sz="2800" dirty="0"/>
              <a:t>The practice of some people putting hay under the tablecloth has been severely criticized</a:t>
            </a:r>
            <a:endParaRPr lang="pl-PL" sz="2800" dirty="0"/>
          </a:p>
        </p:txBody>
      </p:sp>
    </p:spTree>
    <p:extLst>
      <p:ext uri="{BB962C8B-B14F-4D97-AF65-F5344CB8AC3E}">
        <p14:creationId xmlns:p14="http://schemas.microsoft.com/office/powerpoint/2010/main" val="301176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B3DB52-9499-42E9-9257-D283C2F39297}"/>
              </a:ext>
            </a:extLst>
          </p:cNvPr>
          <p:cNvSpPr>
            <a:spLocks noGrp="1"/>
          </p:cNvSpPr>
          <p:nvPr>
            <p:ph type="title"/>
          </p:nvPr>
        </p:nvSpPr>
        <p:spPr/>
        <p:txBody>
          <a:bodyPr/>
          <a:lstStyle/>
          <a:p>
            <a:r>
              <a:rPr lang="en-US" dirty="0"/>
              <a:t>the first star in the sky</a:t>
            </a:r>
            <a:endParaRPr lang="pl-PL" dirty="0"/>
          </a:p>
        </p:txBody>
      </p:sp>
      <p:sp>
        <p:nvSpPr>
          <p:cNvPr id="3" name="Symbol zastępczy zawartości 2">
            <a:extLst>
              <a:ext uri="{FF2B5EF4-FFF2-40B4-BE49-F238E27FC236}">
                <a16:creationId xmlns:a16="http://schemas.microsoft.com/office/drawing/2014/main" id="{DDEF5F2A-A4C1-45BC-A328-14B66A1684AF}"/>
              </a:ext>
            </a:extLst>
          </p:cNvPr>
          <p:cNvSpPr>
            <a:spLocks noGrp="1"/>
          </p:cNvSpPr>
          <p:nvPr>
            <p:ph idx="1"/>
          </p:nvPr>
        </p:nvSpPr>
        <p:spPr/>
        <p:txBody>
          <a:bodyPr>
            <a:normAutofit/>
          </a:bodyPr>
          <a:lstStyle/>
          <a:p>
            <a:r>
              <a:rPr lang="en-US" sz="2800" dirty="0"/>
              <a:t>A special moment of Christmas Eve is when children wait for their first star. When the first star appears, you should think your wishes and sit at the table on Christmas Eve, the first star is a symbol of the star of Bethlehem that heralded the </a:t>
            </a:r>
            <a:r>
              <a:rPr lang="en-US" sz="2800" dirty="0" err="1"/>
              <a:t>the</a:t>
            </a:r>
            <a:r>
              <a:rPr lang="en-US" sz="2800" dirty="0"/>
              <a:t> first star is eagerly awaited by </a:t>
            </a:r>
            <a:r>
              <a:rPr lang="en-US" sz="2800" dirty="0" err="1"/>
              <a:t>childrenbirth</a:t>
            </a:r>
            <a:r>
              <a:rPr lang="en-US" sz="2800" dirty="0"/>
              <a:t> of Jesus.</a:t>
            </a:r>
            <a:endParaRPr lang="pl-PL" sz="2800" dirty="0"/>
          </a:p>
        </p:txBody>
      </p:sp>
    </p:spTree>
    <p:extLst>
      <p:ext uri="{BB962C8B-B14F-4D97-AF65-F5344CB8AC3E}">
        <p14:creationId xmlns:p14="http://schemas.microsoft.com/office/powerpoint/2010/main" val="2972215924"/>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276</TotalTime>
  <Words>586</Words>
  <Application>Microsoft Office PowerPoint</Application>
  <PresentationFormat>Panoramiczny</PresentationFormat>
  <Paragraphs>34</Paragraphs>
  <Slides>10</Slides>
  <Notes>0</Notes>
  <HiddenSlides>0</HiddenSlides>
  <MMClips>1</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10</vt:i4>
      </vt:variant>
    </vt:vector>
  </HeadingPairs>
  <TitlesOfParts>
    <vt:vector size="13" baseType="lpstr">
      <vt:lpstr>Arial</vt:lpstr>
      <vt:lpstr>Neue Haas Grotesk Text Pro</vt:lpstr>
      <vt:lpstr>InterweaveVTI</vt:lpstr>
      <vt:lpstr>Christmas Traditions in Poland</vt:lpstr>
      <vt:lpstr>Decorating  the christmas  tree</vt:lpstr>
      <vt:lpstr>sharing the wafer</vt:lpstr>
      <vt:lpstr>Chrismas carrols singing</vt:lpstr>
      <vt:lpstr> Giving  gifts</vt:lpstr>
      <vt:lpstr> 12 Christmas Eve dishes</vt:lpstr>
      <vt:lpstr>additional cover at the Christmas Eve table</vt:lpstr>
      <vt:lpstr>hay under the tablecloth</vt:lpstr>
      <vt:lpstr>the first star in the sky</vt:lpstr>
      <vt:lpstr>shepherdess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 in Poland</dc:title>
  <dc:creator>Marcin Wojciech Osman</dc:creator>
  <cp:lastModifiedBy>Marcin Wojciech Osman</cp:lastModifiedBy>
  <cp:revision>1</cp:revision>
  <dcterms:created xsi:type="dcterms:W3CDTF">2021-12-31T13:29:25Z</dcterms:created>
  <dcterms:modified xsi:type="dcterms:W3CDTF">2021-12-31T18:06:11Z</dcterms:modified>
</cp:coreProperties>
</file>