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0" r:id="rId4"/>
    <p:sldId id="261" r:id="rId5"/>
    <p:sldId id="263" r:id="rId6"/>
    <p:sldId id="258" r:id="rId7"/>
    <p:sldId id="257" r:id="rId8"/>
    <p:sldId id="259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err="1"/>
              <a:t>Polish</a:t>
            </a:r>
            <a:r>
              <a:rPr lang="pl-PL" b="1" dirty="0"/>
              <a:t> </a:t>
            </a:r>
            <a:r>
              <a:rPr lang="pl-PL" b="1" dirty="0" err="1"/>
              <a:t>Christmas</a:t>
            </a:r>
            <a:r>
              <a:rPr lang="pl-PL" b="1" dirty="0"/>
              <a:t> </a:t>
            </a:r>
            <a:r>
              <a:rPr lang="pl-PL" b="1" dirty="0" err="1"/>
              <a:t>Eve</a:t>
            </a:r>
            <a:r>
              <a:rPr lang="pl-PL" b="1" dirty="0"/>
              <a:t> </a:t>
            </a:r>
            <a:r>
              <a:rPr lang="pl-PL" b="1" dirty="0" err="1"/>
              <a:t>Traditions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Ewa Hlebicka-Józefowicz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688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400" dirty="0" smtClean="0"/>
              <a:t>The end</a:t>
            </a:r>
            <a:r>
              <a:rPr lang="pl-PL" sz="5400" dirty="0" smtClean="0"/>
              <a:t>…</a:t>
            </a:r>
            <a:br>
              <a:rPr lang="pl-PL" sz="5400" dirty="0" smtClean="0"/>
            </a:br>
            <a:r>
              <a:rPr lang="en-US" sz="5400" dirty="0" smtClean="0"/>
              <a:t>Thank </a:t>
            </a:r>
            <a:r>
              <a:rPr lang="en-US" sz="5400" dirty="0" smtClean="0"/>
              <a:t>You For Your Attention</a:t>
            </a:r>
            <a:r>
              <a:rPr lang="en-US" sz="5400" dirty="0" smtClean="0"/>
              <a:t>!</a:t>
            </a:r>
            <a:endParaRPr lang="pl-PL" sz="5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Ewa </a:t>
            </a:r>
            <a:r>
              <a:rPr lang="pl-PL" dirty="0" smtClean="0"/>
              <a:t>Hlebicka-Józefowicz, 8 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7692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399" y="776816"/>
            <a:ext cx="6241816" cy="1371600"/>
          </a:xfrm>
        </p:spPr>
        <p:txBody>
          <a:bodyPr>
            <a:noAutofit/>
          </a:bodyPr>
          <a:lstStyle/>
          <a:p>
            <a:r>
              <a:rPr lang="pl-PL" sz="4400" dirty="0" smtClean="0"/>
              <a:t>SINGING OF CHRISTMAS CAROLS</a:t>
            </a:r>
            <a:endParaRPr lang="pl-PL" sz="4400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9" r="33209"/>
          <a:stretch>
            <a:fillRect/>
          </a:stretch>
        </p:blipFill>
        <p:spPr>
          <a:xfrm>
            <a:off x="7537215" y="1041400"/>
            <a:ext cx="3620963" cy="477520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295399" y="2551611"/>
            <a:ext cx="6241816" cy="253262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Most people listen to or sing Christmas </a:t>
            </a:r>
            <a:r>
              <a:rPr lang="en-US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carols</a:t>
            </a:r>
            <a:r>
              <a:rPr lang="pl-PL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 </a:t>
            </a:r>
            <a:r>
              <a:rPr lang="en-US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They </a:t>
            </a:r>
            <a:r>
              <a:rPr lang="en-US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are usually </a:t>
            </a:r>
            <a:r>
              <a:rPr lang="pl-PL" sz="28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sung</a:t>
            </a:r>
            <a:r>
              <a:rPr lang="pl-PL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by </a:t>
            </a:r>
            <a:r>
              <a:rPr lang="pl-PL" sz="28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whole</a:t>
            </a:r>
            <a:r>
              <a:rPr lang="pl-PL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8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families</a:t>
            </a:r>
            <a:r>
              <a:rPr lang="pl-PL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US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sitting </a:t>
            </a:r>
            <a:r>
              <a:rPr lang="pl-PL" sz="28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around</a:t>
            </a:r>
            <a:r>
              <a:rPr lang="pl-PL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br>
              <a:rPr lang="pl-PL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US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</a:t>
            </a:r>
            <a:r>
              <a:rPr lang="pl-PL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8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Christmas</a:t>
            </a:r>
            <a:r>
              <a:rPr lang="pl-PL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8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Eve</a:t>
            </a:r>
            <a:r>
              <a:rPr lang="pl-PL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8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table</a:t>
            </a:r>
            <a:r>
              <a:rPr lang="en-US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 </a:t>
            </a:r>
            <a:endParaRPr lang="pl-PL" sz="2800" dirty="0" smtClean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r>
              <a:rPr lang="en-US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Some </a:t>
            </a:r>
            <a:r>
              <a:rPr lang="pl-PL" sz="28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carols</a:t>
            </a:r>
            <a:r>
              <a:rPr lang="pl-PL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US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are </a:t>
            </a:r>
            <a:r>
              <a:rPr lang="pl-PL" sz="28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cheerful</a:t>
            </a:r>
            <a:r>
              <a:rPr lang="pl-PL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</a:t>
            </a:r>
            <a:r>
              <a:rPr lang="en-US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some </a:t>
            </a:r>
            <a:r>
              <a:rPr lang="pl-PL" sz="28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are</a:t>
            </a:r>
            <a:r>
              <a:rPr lang="pl-PL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8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peaceful</a:t>
            </a:r>
            <a:r>
              <a:rPr lang="pl-PL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8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like</a:t>
            </a:r>
            <a:r>
              <a:rPr lang="pl-PL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8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lullabies</a:t>
            </a:r>
            <a:r>
              <a:rPr lang="en-US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</a:t>
            </a:r>
            <a:endParaRPr lang="pl-PL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8866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0725" y="436756"/>
            <a:ext cx="6241816" cy="137160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DECORATING CHRISTMAS TREE</a:t>
            </a:r>
            <a:endParaRPr lang="pl-PL" sz="3600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8" r="31948"/>
          <a:stretch>
            <a:fillRect/>
          </a:stretch>
        </p:blipFill>
        <p:spPr>
          <a:xfrm>
            <a:off x="1986355" y="1808356"/>
            <a:ext cx="2496381" cy="3987801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00747" y="2525485"/>
            <a:ext cx="5871756" cy="249065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This tradition </a:t>
            </a:r>
            <a:r>
              <a:rPr lang="en-US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appeared </a:t>
            </a:r>
            <a:r>
              <a:rPr lang="en-US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 Poland at the turn of the 18th and 19th centuries. People decorate </a:t>
            </a:r>
            <a:r>
              <a:rPr lang="en-US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Christmas tree</a:t>
            </a:r>
            <a:r>
              <a:rPr lang="pl-PL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  <a:r>
              <a:rPr lang="en-US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US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just before Christmas Eve or a few days earlier. They </a:t>
            </a:r>
            <a:r>
              <a:rPr lang="pl-PL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hang</a:t>
            </a:r>
            <a:r>
              <a:rPr lang="en-US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chains, lamps, baubles </a:t>
            </a:r>
            <a:r>
              <a:rPr lang="pl-PL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on </a:t>
            </a:r>
            <a:r>
              <a:rPr lang="pl-PL" sz="24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them</a:t>
            </a:r>
            <a:r>
              <a:rPr lang="en-US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</a:t>
            </a:r>
            <a:endParaRPr lang="pl-PL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330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PUTTING HAY UNDER THE TABLECLOTH</a:t>
            </a:r>
            <a:endParaRPr lang="pl-PL" sz="32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35" y="1715555"/>
            <a:ext cx="5298623" cy="3343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293811" y="3031064"/>
            <a:ext cx="3718455" cy="309976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Not everyone does it, but this tradition is still </a:t>
            </a:r>
            <a:r>
              <a:rPr lang="en-US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popular</a:t>
            </a:r>
            <a:r>
              <a:rPr lang="pl-PL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in Poland</a:t>
            </a:r>
            <a:r>
              <a:rPr lang="en-US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 </a:t>
            </a:r>
            <a:r>
              <a:rPr lang="pl-PL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pl-PL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pl-PL" sz="28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This</a:t>
            </a:r>
            <a:r>
              <a:rPr lang="pl-PL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s</a:t>
            </a:r>
            <a:r>
              <a:rPr lang="en-US" sz="28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ymboli</a:t>
            </a:r>
            <a:r>
              <a:rPr lang="pl-PL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  <a:r>
              <a:rPr lang="en-US" sz="28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es</a:t>
            </a:r>
            <a:r>
              <a:rPr lang="en-US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US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 poverty in which Jesus was born </a:t>
            </a:r>
            <a:r>
              <a:rPr lang="pl-PL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pl-PL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US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(</a:t>
            </a:r>
            <a:r>
              <a:rPr lang="en-US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 a stable on a hay</a:t>
            </a:r>
            <a:r>
              <a:rPr lang="en-US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)</a:t>
            </a:r>
            <a:r>
              <a:rPr lang="pl-PL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</a:t>
            </a:r>
            <a:endParaRPr lang="pl-PL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80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757646"/>
            <a:ext cx="9601196" cy="11059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LEAVING ONE EMPTY SEAT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AT </a:t>
            </a:r>
            <a:r>
              <a:rPr lang="en-US" dirty="0" smtClean="0"/>
              <a:t>THE TABLE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71154" y="2079487"/>
            <a:ext cx="10249988" cy="1273908"/>
          </a:xfrm>
        </p:spPr>
        <p:txBody>
          <a:bodyPr/>
          <a:lstStyle/>
          <a:p>
            <a:r>
              <a:rPr lang="pl-PL" sz="2700" dirty="0" err="1" smtClean="0">
                <a:solidFill>
                  <a:schemeClr val="tx2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During</a:t>
            </a:r>
            <a:r>
              <a:rPr lang="pl-PL" sz="2700" dirty="0" smtClean="0">
                <a:solidFill>
                  <a:schemeClr val="tx2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700" dirty="0" err="1" smtClean="0">
                <a:solidFill>
                  <a:schemeClr val="tx2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Christmas</a:t>
            </a:r>
            <a:r>
              <a:rPr lang="pl-PL" sz="2700" dirty="0" smtClean="0">
                <a:solidFill>
                  <a:schemeClr val="tx2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700" dirty="0" err="1" smtClean="0">
                <a:solidFill>
                  <a:schemeClr val="tx2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Eve</a:t>
            </a:r>
            <a:r>
              <a:rPr lang="pl-PL" sz="2700" dirty="0">
                <a:solidFill>
                  <a:schemeClr val="tx2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700" dirty="0" err="1" smtClean="0">
                <a:solidFill>
                  <a:schemeClr val="tx2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people</a:t>
            </a:r>
            <a:r>
              <a:rPr lang="pl-PL" sz="2700" dirty="0" smtClean="0">
                <a:solidFill>
                  <a:schemeClr val="tx2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700" dirty="0" err="1" smtClean="0">
                <a:solidFill>
                  <a:schemeClr val="tx2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prepare</a:t>
            </a:r>
            <a:r>
              <a:rPr lang="pl-PL" sz="2700" dirty="0" smtClean="0">
                <a:solidFill>
                  <a:schemeClr val="tx2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a </a:t>
            </a:r>
            <a:r>
              <a:rPr lang="pl-PL" sz="2700" dirty="0" err="1" smtClean="0">
                <a:solidFill>
                  <a:schemeClr val="tx2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separate</a:t>
            </a:r>
            <a:r>
              <a:rPr lang="pl-PL" sz="2700" dirty="0" smtClean="0">
                <a:solidFill>
                  <a:schemeClr val="tx2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700" dirty="0" err="1" smtClean="0">
                <a:solidFill>
                  <a:schemeClr val="tx2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plate</a:t>
            </a:r>
            <a:r>
              <a:rPr lang="pl-PL" sz="2700" dirty="0">
                <a:solidFill>
                  <a:schemeClr val="tx2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700" dirty="0" smtClean="0">
                <a:solidFill>
                  <a:schemeClr val="tx2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and </a:t>
            </a:r>
            <a:r>
              <a:rPr lang="pl-PL" sz="2700" dirty="0" err="1" smtClean="0">
                <a:solidFill>
                  <a:schemeClr val="tx2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cutlery</a:t>
            </a:r>
            <a:r>
              <a:rPr lang="pl-PL" sz="2700" dirty="0" smtClean="0">
                <a:solidFill>
                  <a:schemeClr val="tx2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for </a:t>
            </a:r>
            <a:r>
              <a:rPr lang="pl-PL" sz="2700" dirty="0" err="1" smtClean="0">
                <a:solidFill>
                  <a:schemeClr val="tx2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an</a:t>
            </a:r>
            <a:r>
              <a:rPr lang="pl-PL" sz="2700" dirty="0" smtClean="0">
                <a:solidFill>
                  <a:schemeClr val="tx2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US" sz="2700" dirty="0" smtClean="0">
                <a:solidFill>
                  <a:schemeClr val="tx2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unexpected guest</a:t>
            </a:r>
            <a:r>
              <a:rPr lang="en-US" sz="2700" dirty="0">
                <a:solidFill>
                  <a:schemeClr val="tx2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 who may appear at any moment and </a:t>
            </a:r>
            <a:r>
              <a:rPr lang="pl-PL" sz="2700" dirty="0" err="1" smtClean="0">
                <a:solidFill>
                  <a:schemeClr val="tx2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join</a:t>
            </a:r>
            <a:r>
              <a:rPr lang="pl-PL" sz="2700" dirty="0" smtClean="0">
                <a:solidFill>
                  <a:schemeClr val="tx2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in the </a:t>
            </a:r>
            <a:r>
              <a:rPr lang="pl-PL" sz="2700" dirty="0" err="1" smtClean="0">
                <a:solidFill>
                  <a:schemeClr val="tx2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feast</a:t>
            </a:r>
            <a:r>
              <a:rPr lang="pl-PL" sz="2700" dirty="0" smtClean="0">
                <a:solidFill>
                  <a:schemeClr val="tx2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</a:t>
            </a:r>
            <a:endParaRPr lang="pl-PL" sz="2700" dirty="0">
              <a:solidFill>
                <a:schemeClr val="tx2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68" y="3257705"/>
            <a:ext cx="4718050" cy="2603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8613864" y="6420636"/>
            <a:ext cx="4718304" cy="57626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131" y="3276181"/>
            <a:ext cx="4565467" cy="2584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795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22370" y="1365795"/>
            <a:ext cx="6241816" cy="1371600"/>
          </a:xfrm>
        </p:spPr>
        <p:txBody>
          <a:bodyPr>
            <a:noAutofit/>
          </a:bodyPr>
          <a:lstStyle/>
          <a:p>
            <a:r>
              <a:rPr lang="pl-PL" sz="4800" dirty="0" smtClean="0"/>
              <a:t>SHARING THE WAFER</a:t>
            </a:r>
            <a:endParaRPr lang="pl-PL" sz="4800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7" r="31807"/>
          <a:stretch>
            <a:fillRect/>
          </a:stretch>
        </p:blipFill>
        <p:spPr>
          <a:xfrm>
            <a:off x="1589405" y="1242106"/>
            <a:ext cx="2660650" cy="4113212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822370" y="2907089"/>
            <a:ext cx="6241816" cy="1828800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 </a:t>
            </a:r>
            <a:r>
              <a:rPr lang="pl-PL" sz="24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Christmas</a:t>
            </a:r>
            <a:r>
              <a:rPr lang="pl-PL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4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Eve</a:t>
            </a:r>
            <a:r>
              <a:rPr lang="pl-PL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4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feast</a:t>
            </a:r>
            <a:r>
              <a:rPr lang="pl-PL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4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begins</a:t>
            </a:r>
            <a:r>
              <a:rPr lang="pl-PL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US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with </a:t>
            </a:r>
            <a:r>
              <a:rPr lang="pl-PL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 </a:t>
            </a:r>
            <a:r>
              <a:rPr lang="en-US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sharing </a:t>
            </a:r>
            <a:r>
              <a:rPr lang="pl-PL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of </a:t>
            </a:r>
            <a:r>
              <a:rPr lang="en-US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 </a:t>
            </a:r>
            <a:r>
              <a:rPr lang="en-US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wafer and </a:t>
            </a:r>
            <a:r>
              <a:rPr lang="pl-PL" sz="24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greetings</a:t>
            </a:r>
            <a:r>
              <a:rPr lang="pl-PL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to one </a:t>
            </a:r>
            <a:r>
              <a:rPr lang="pl-PL" sz="24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another</a:t>
            </a:r>
            <a:r>
              <a:rPr lang="en-US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 </a:t>
            </a:r>
            <a:endParaRPr lang="pl-PL" sz="2400" dirty="0" smtClean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r>
              <a:rPr lang="en-US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After </a:t>
            </a:r>
            <a:r>
              <a:rPr lang="en-US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you say </a:t>
            </a:r>
            <a:r>
              <a:rPr lang="pl-PL" sz="24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your</a:t>
            </a:r>
            <a:r>
              <a:rPr lang="pl-PL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4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wish</a:t>
            </a:r>
            <a:r>
              <a:rPr lang="en-US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 </a:t>
            </a:r>
            <a:r>
              <a:rPr lang="pl-PL" sz="24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you</a:t>
            </a:r>
            <a:r>
              <a:rPr lang="pl-PL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4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break</a:t>
            </a:r>
            <a:r>
              <a:rPr lang="pl-PL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US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 </a:t>
            </a:r>
            <a:r>
              <a:rPr lang="en-US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piece of the other person's </a:t>
            </a:r>
            <a:r>
              <a:rPr lang="en-US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wafer</a:t>
            </a:r>
            <a:r>
              <a:rPr lang="pl-PL" sz="2400" dirty="0" smtClean="0"/>
              <a:t>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20818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50" y="1046892"/>
            <a:ext cx="3473269" cy="4680083"/>
          </a:xfrm>
          <a:ln>
            <a:solidFill>
              <a:schemeClr val="tx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53440" y="3222170"/>
            <a:ext cx="5617029" cy="2734493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This is one of the most popular Polish Christmas traditions. </a:t>
            </a:r>
            <a:r>
              <a:rPr lang="pl-PL" sz="20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There</a:t>
            </a:r>
            <a:r>
              <a:rPr lang="pl-PL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0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should</a:t>
            </a:r>
            <a:r>
              <a:rPr lang="pl-PL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be </a:t>
            </a:r>
            <a:r>
              <a:rPr lang="pl-PL" sz="20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twelve</a:t>
            </a:r>
            <a:r>
              <a:rPr lang="pl-PL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0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dishes</a:t>
            </a:r>
            <a:r>
              <a:rPr lang="pl-PL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on the </a:t>
            </a:r>
            <a:r>
              <a:rPr lang="pl-PL" sz="20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Christmas</a:t>
            </a:r>
            <a:r>
              <a:rPr lang="pl-PL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0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Eve</a:t>
            </a:r>
            <a:r>
              <a:rPr lang="pl-PL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0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table</a:t>
            </a:r>
            <a:r>
              <a:rPr lang="pl-PL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</a:t>
            </a:r>
            <a:r>
              <a:rPr lang="pl-PL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US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 </a:t>
            </a:r>
            <a:r>
              <a:rPr lang="en-US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red borscht with </a:t>
            </a:r>
            <a:r>
              <a:rPr lang="pl-PL" sz="20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mushrooms</a:t>
            </a:r>
            <a:r>
              <a:rPr lang="pl-PL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ravioli</a:t>
            </a:r>
            <a:r>
              <a:rPr lang="en-US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US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 the main one and is served first. Then </a:t>
            </a:r>
            <a:r>
              <a:rPr lang="pl-PL" sz="20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you</a:t>
            </a:r>
            <a:r>
              <a:rPr lang="pl-PL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0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eat</a:t>
            </a:r>
            <a:r>
              <a:rPr lang="pl-PL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the </a:t>
            </a:r>
            <a:r>
              <a:rPr lang="pl-PL" sz="20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carp</a:t>
            </a:r>
            <a:r>
              <a:rPr lang="pl-PL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US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or other </a:t>
            </a:r>
            <a:r>
              <a:rPr lang="pl-PL" sz="20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fried</a:t>
            </a:r>
            <a:r>
              <a:rPr lang="pl-PL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US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fish</a:t>
            </a:r>
            <a:r>
              <a:rPr lang="en-US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 </a:t>
            </a:r>
            <a:r>
              <a:rPr lang="pl-PL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0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Herring</a:t>
            </a:r>
            <a:r>
              <a:rPr lang="pl-PL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with </a:t>
            </a:r>
            <a:r>
              <a:rPr lang="pl-PL" sz="20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onions</a:t>
            </a:r>
            <a:r>
              <a:rPr lang="pl-PL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and </a:t>
            </a:r>
            <a:r>
              <a:rPr lang="pl-PL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</a:t>
            </a:r>
            <a:r>
              <a:rPr lang="en-US" sz="20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umplings</a:t>
            </a:r>
            <a:r>
              <a:rPr lang="en-US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US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with cabbage and mushrooms </a:t>
            </a:r>
            <a:r>
              <a:rPr lang="pl-PL" sz="20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are</a:t>
            </a:r>
            <a:r>
              <a:rPr lang="pl-PL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0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also</a:t>
            </a:r>
            <a:r>
              <a:rPr lang="pl-PL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0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served</a:t>
            </a:r>
            <a:r>
              <a:rPr lang="pl-PL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 </a:t>
            </a:r>
            <a:br>
              <a:rPr lang="pl-PL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US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Meat </a:t>
            </a:r>
            <a:r>
              <a:rPr lang="en-US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should not be eaten on Christmas Eve.</a:t>
            </a:r>
            <a:endParaRPr lang="pl-PL" sz="2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293811" y="1550125"/>
            <a:ext cx="3718455" cy="1210007"/>
          </a:xfrm>
        </p:spPr>
        <p:txBody>
          <a:bodyPr>
            <a:noAutofit/>
          </a:bodyPr>
          <a:lstStyle/>
          <a:p>
            <a:r>
              <a:rPr lang="pl-PL" sz="4000" dirty="0" smtClean="0"/>
              <a:t>12 CHRISTMAS EVE DISHES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3989451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OPENING GIFTS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399" y="2036675"/>
            <a:ext cx="10816046" cy="1178100"/>
          </a:xfrm>
        </p:spPr>
        <p:txBody>
          <a:bodyPr/>
          <a:lstStyle/>
          <a:p>
            <a:r>
              <a:rPr lang="pl-PL" sz="24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</a:t>
            </a:r>
            <a:r>
              <a:rPr lang="en-US" sz="2400" dirty="0" err="1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ifts</a:t>
            </a:r>
            <a:r>
              <a:rPr lang="en-US" sz="24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that</a:t>
            </a:r>
            <a:r>
              <a:rPr lang="pl-PL" sz="24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lie</a:t>
            </a:r>
            <a:r>
              <a:rPr lang="pl-PL" sz="24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under</a:t>
            </a:r>
            <a:r>
              <a:rPr lang="pl-PL" sz="24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the </a:t>
            </a:r>
            <a:r>
              <a:rPr lang="pl-PL" sz="2400" dirty="0" err="1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Christmas</a:t>
            </a:r>
            <a:r>
              <a:rPr lang="pl-PL" sz="24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400" dirty="0" err="1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</a:t>
            </a:r>
            <a:r>
              <a:rPr lang="pl-PL" sz="2400" dirty="0" err="1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ree</a:t>
            </a:r>
            <a:r>
              <a:rPr lang="pl-PL" sz="24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are </a:t>
            </a:r>
            <a:r>
              <a:rPr lang="pl-PL" sz="2400" dirty="0" err="1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usually</a:t>
            </a:r>
            <a:r>
              <a:rPr lang="pl-PL" sz="24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opened </a:t>
            </a:r>
            <a:r>
              <a:rPr lang="en-US" sz="24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at the end </a:t>
            </a:r>
            <a:r>
              <a:rPr lang="pl-PL" sz="24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of </a:t>
            </a:r>
            <a:r>
              <a:rPr lang="pl-PL" sz="2400" dirty="0" err="1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Christmas</a:t>
            </a:r>
            <a:r>
              <a:rPr lang="pl-PL" sz="24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Eve</a:t>
            </a:r>
            <a:r>
              <a:rPr lang="pl-PL" sz="24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after </a:t>
            </a:r>
            <a:r>
              <a:rPr lang="en-US" sz="2400" dirty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eating. Small children believe that Santa Claus or </a:t>
            </a:r>
            <a:r>
              <a:rPr lang="en-US" sz="24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„</a:t>
            </a:r>
            <a:r>
              <a:rPr lang="pl-PL" sz="24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 Star</a:t>
            </a:r>
            <a:r>
              <a:rPr lang="en-US" sz="24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" </a:t>
            </a:r>
            <a:r>
              <a:rPr lang="en-US" sz="2400" dirty="0" err="1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brin</a:t>
            </a:r>
            <a:r>
              <a:rPr lang="pl-PL" sz="24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</a:t>
            </a:r>
            <a:r>
              <a:rPr lang="en-US" sz="24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 t</a:t>
            </a:r>
            <a:r>
              <a:rPr lang="pl-PL" sz="24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r>
              <a:rPr lang="en-US" sz="2400" dirty="0" err="1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</a:t>
            </a:r>
            <a:r>
              <a:rPr lang="pl-PL" sz="2400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</a:t>
            </a:r>
            <a:endParaRPr lang="pl-PL" sz="2400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62" y="3356442"/>
            <a:ext cx="3941754" cy="2632075"/>
          </a:xfrm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1155679" y="2741145"/>
            <a:ext cx="574766" cy="47363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91" y="3400017"/>
            <a:ext cx="4348680" cy="2588500"/>
          </a:xfrm>
          <a:effectLst>
            <a:glow rad="101600">
              <a:schemeClr val="tx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4650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MIDNIGHT MASS</a:t>
            </a:r>
            <a:endParaRPr lang="pl-PL" sz="40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28" y="1854927"/>
            <a:ext cx="5976408" cy="3357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96983" y="3031065"/>
            <a:ext cx="4336868" cy="2438404"/>
          </a:xfrm>
        </p:spPr>
        <p:txBody>
          <a:bodyPr>
            <a:noAutofit/>
          </a:bodyPr>
          <a:lstStyle/>
          <a:p>
            <a:r>
              <a:rPr lang="pl-PL" sz="2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People go to M</a:t>
            </a:r>
            <a:r>
              <a:rPr lang="en-US" sz="22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idnight</a:t>
            </a:r>
            <a:r>
              <a:rPr lang="en-US" sz="2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</a:t>
            </a:r>
            <a:r>
              <a:rPr lang="en-US" sz="2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ass</a:t>
            </a:r>
            <a:r>
              <a:rPr lang="pl-PL" sz="2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2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after</a:t>
            </a:r>
            <a:r>
              <a:rPr lang="pl-PL" sz="2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2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Christmas</a:t>
            </a:r>
            <a:r>
              <a:rPr lang="pl-PL" sz="2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2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Eve</a:t>
            </a:r>
            <a:r>
              <a:rPr lang="pl-PL" sz="2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 </a:t>
            </a:r>
          </a:p>
          <a:p>
            <a:r>
              <a:rPr lang="en-US" sz="2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It </a:t>
            </a:r>
            <a:r>
              <a:rPr lang="en-US" sz="22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symboli</a:t>
            </a:r>
            <a:r>
              <a:rPr lang="pl-PL" sz="2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</a:t>
            </a:r>
            <a:r>
              <a:rPr lang="en-US" sz="22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es</a:t>
            </a:r>
            <a:r>
              <a:rPr lang="en-US" sz="2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US" sz="2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 birth of </a:t>
            </a:r>
            <a:r>
              <a:rPr lang="en-US" sz="2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Jesus</a:t>
            </a:r>
            <a:r>
              <a:rPr lang="pl-PL" sz="2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2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at</a:t>
            </a:r>
            <a:r>
              <a:rPr lang="pl-PL" sz="2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2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night</a:t>
            </a:r>
            <a:r>
              <a:rPr lang="en-US" sz="2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 </a:t>
            </a:r>
            <a:r>
              <a:rPr lang="pl-PL" sz="2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The M</a:t>
            </a:r>
            <a:r>
              <a:rPr lang="en-US" sz="22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idnight</a:t>
            </a:r>
            <a:r>
              <a:rPr lang="en-US" sz="2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pl-PL" sz="2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</a:t>
            </a:r>
            <a:r>
              <a:rPr lang="en-US" sz="2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ass </a:t>
            </a:r>
            <a:r>
              <a:rPr lang="en-US" sz="2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commemorates the waiting and prayers of the shepherds on their way to Bethlehem. </a:t>
            </a:r>
            <a:endParaRPr lang="pl-PL" sz="2200" dirty="0" smtClean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r>
              <a:rPr lang="en-US" sz="2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Mainly </a:t>
            </a:r>
            <a:r>
              <a:rPr lang="en-US" sz="2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carols are sung on it.</a:t>
            </a:r>
            <a:endParaRPr lang="pl-PL" sz="2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5175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461</TotalTime>
  <Words>383</Words>
  <Application>Microsoft Office PowerPoint</Application>
  <PresentationFormat>Panoramiczny</PresentationFormat>
  <Paragraphs>25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Amiri</vt:lpstr>
      <vt:lpstr>Arial</vt:lpstr>
      <vt:lpstr>Garamond</vt:lpstr>
      <vt:lpstr>Wingdings</vt:lpstr>
      <vt:lpstr>Organiczny</vt:lpstr>
      <vt:lpstr>Polish Christmas Eve Traditions</vt:lpstr>
      <vt:lpstr>SINGING OF CHRISTMAS CAROLS</vt:lpstr>
      <vt:lpstr>DECORATING CHRISTMAS TREE</vt:lpstr>
      <vt:lpstr>PUTTING HAY UNDER THE TABLECLOTH</vt:lpstr>
      <vt:lpstr>LEAVING ONE EMPTY SEAT  AT THE TABLE</vt:lpstr>
      <vt:lpstr>SHARING THE WAFER</vt:lpstr>
      <vt:lpstr>12 CHRISTMAS EVE DISHES</vt:lpstr>
      <vt:lpstr>OPENING GIFTS</vt:lpstr>
      <vt:lpstr>MIDNIGHT MASS</vt:lpstr>
      <vt:lpstr>The end… 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Polish Christmas Eve Traditions</dc:title>
  <dc:creator>ewaha</dc:creator>
  <cp:lastModifiedBy>ewaha</cp:lastModifiedBy>
  <cp:revision>32</cp:revision>
  <dcterms:created xsi:type="dcterms:W3CDTF">2022-01-02T19:08:20Z</dcterms:created>
  <dcterms:modified xsi:type="dcterms:W3CDTF">2022-01-04T17:55:41Z</dcterms:modified>
</cp:coreProperties>
</file>