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_rels/notesSlide15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przesunąć slajd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 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l-PL" sz="1400" spc="-1" strike="noStrike">
                <a:latin typeface="Times New Roman"/>
              </a:rPr>
              <a:t> 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l-PL" sz="1400" spc="-1" strike="noStrike">
                <a:latin typeface="Times New Roman"/>
              </a:rPr>
              <a:t> 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1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FDC5B84-B1E3-45EB-A89C-3FF1508E4A9B}" type="slidenum">
              <a:rPr b="0" lang="pl-PL" sz="1400" spc="-1" strike="noStrike">
                <a:latin typeface="Times New Roman"/>
              </a:rPr>
              <a:t>1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Img"/>
          </p:nvPr>
        </p:nvSpPr>
        <p:spPr>
          <a:xfrm>
            <a:off x="756000" y="1336320"/>
            <a:ext cx="6046920" cy="3607560"/>
          </a:xfrm>
          <a:prstGeom prst="rect">
            <a:avLst/>
          </a:prstGeom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6920" cy="4208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4282200" y="10155600"/>
            <a:ext cx="3274920" cy="53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FB94330-83B2-44FD-95CA-0E44B73C1EF8}" type="slidenum">
              <a:rPr b="0" lang="pl-PL" sz="1200" spc="-1" strike="noStrike">
                <a:solidFill>
                  <a:srgbClr val="000000"/>
                </a:solidFill>
                <a:latin typeface="Times New Roman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30492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418680" y="434160"/>
            <a:ext cx="830556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0492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 hidden="1"/>
          <p:cNvSpPr/>
          <p:nvPr/>
        </p:nvSpPr>
        <p:spPr>
          <a:xfrm>
            <a:off x="30456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0" name="CustomShape 2" hidden="1"/>
          <p:cNvSpPr/>
          <p:nvPr/>
        </p:nvSpPr>
        <p:spPr>
          <a:xfrm>
            <a:off x="417960" y="434160"/>
            <a:ext cx="830592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50800" dir="5400000" dist="24840" rotWithShape="0">
              <a:schemeClr val="phClr">
                <a:shade val="30000"/>
                <a:satMod val="1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30456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2" name="PlaceHolder 4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 hidden="1"/>
          <p:cNvSpPr/>
          <p:nvPr/>
        </p:nvSpPr>
        <p:spPr>
          <a:xfrm>
            <a:off x="30492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2" hidden="1"/>
          <p:cNvSpPr/>
          <p:nvPr/>
        </p:nvSpPr>
        <p:spPr>
          <a:xfrm>
            <a:off x="418680" y="434160"/>
            <a:ext cx="830556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30492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0492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418680" y="434160"/>
            <a:ext cx="830556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0492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418680" y="434160"/>
            <a:ext cx="830556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 hidden="1"/>
          <p:cNvSpPr/>
          <p:nvPr/>
        </p:nvSpPr>
        <p:spPr>
          <a:xfrm>
            <a:off x="30456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3" name="CustomShape 2" hidden="1"/>
          <p:cNvSpPr/>
          <p:nvPr/>
        </p:nvSpPr>
        <p:spPr>
          <a:xfrm>
            <a:off x="417960" y="434160"/>
            <a:ext cx="830592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50800" dir="5400000" dist="24840" rotWithShape="0">
              <a:schemeClr val="phClr">
                <a:shade val="30000"/>
                <a:satMod val="1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4" name="CustomShape 3"/>
          <p:cNvSpPr/>
          <p:nvPr/>
        </p:nvSpPr>
        <p:spPr>
          <a:xfrm>
            <a:off x="30456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 hidden="1"/>
          <p:cNvSpPr/>
          <p:nvPr/>
        </p:nvSpPr>
        <p:spPr>
          <a:xfrm>
            <a:off x="30456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4" name="CustomShape 2" hidden="1"/>
          <p:cNvSpPr/>
          <p:nvPr/>
        </p:nvSpPr>
        <p:spPr>
          <a:xfrm>
            <a:off x="417960" y="434160"/>
            <a:ext cx="830592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50800" dir="5400000" dist="24840" rotWithShape="0">
              <a:schemeClr val="phClr">
                <a:shade val="30000"/>
                <a:satMod val="1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30456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417960" y="434160"/>
            <a:ext cx="8305920" cy="3107880"/>
          </a:xfrm>
          <a:prstGeom prst="roundRect">
            <a:avLst>
              <a:gd name="adj" fmla="val 4578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50800" dir="5400000" dist="24840" rotWithShape="0">
              <a:schemeClr val="phClr">
                <a:shade val="30000"/>
                <a:satMod val="1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7" name="PlaceHolder 5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 hidden="1"/>
          <p:cNvSpPr/>
          <p:nvPr/>
        </p:nvSpPr>
        <p:spPr>
          <a:xfrm>
            <a:off x="30456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6" name="CustomShape 2" hidden="1"/>
          <p:cNvSpPr/>
          <p:nvPr/>
        </p:nvSpPr>
        <p:spPr>
          <a:xfrm>
            <a:off x="417960" y="434160"/>
            <a:ext cx="830592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50800" dir="5400000" dist="24840" rotWithShape="0">
              <a:schemeClr val="phClr">
                <a:shade val="30000"/>
                <a:satMod val="1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7" name="CustomShape 3"/>
          <p:cNvSpPr/>
          <p:nvPr/>
        </p:nvSpPr>
        <p:spPr>
          <a:xfrm>
            <a:off x="30456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8" name="CustomShape 4"/>
          <p:cNvSpPr/>
          <p:nvPr/>
        </p:nvSpPr>
        <p:spPr>
          <a:xfrm>
            <a:off x="417960" y="434160"/>
            <a:ext cx="8305920" cy="434016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50800" dir="5400000" dist="24840" rotWithShape="0">
              <a:schemeClr val="phClr">
                <a:shade val="30000"/>
                <a:satMod val="1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0456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8" name="CustomShape 2"/>
          <p:cNvSpPr/>
          <p:nvPr/>
        </p:nvSpPr>
        <p:spPr>
          <a:xfrm>
            <a:off x="417960" y="434160"/>
            <a:ext cx="830592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50800" dir="5400000" dist="24840" rotWithShape="0">
              <a:schemeClr val="phClr">
                <a:shade val="30000"/>
                <a:satMod val="1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 hidden="1"/>
          <p:cNvSpPr/>
          <p:nvPr/>
        </p:nvSpPr>
        <p:spPr>
          <a:xfrm>
            <a:off x="30492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8" name="CustomShape 2" hidden="1"/>
          <p:cNvSpPr/>
          <p:nvPr/>
        </p:nvSpPr>
        <p:spPr>
          <a:xfrm>
            <a:off x="418680" y="434160"/>
            <a:ext cx="830556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9" name="CustomShape 3"/>
          <p:cNvSpPr/>
          <p:nvPr/>
        </p:nvSpPr>
        <p:spPr>
          <a:xfrm>
            <a:off x="304920" y="329040"/>
            <a:ext cx="8530920" cy="6195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0" name="CustomShape 4"/>
          <p:cNvSpPr/>
          <p:nvPr/>
        </p:nvSpPr>
        <p:spPr>
          <a:xfrm>
            <a:off x="6400800" y="434160"/>
            <a:ext cx="2323440" cy="434232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900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8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9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5756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7" name="" descr=""/>
          <p:cNvPicPr/>
          <p:nvPr/>
        </p:nvPicPr>
        <p:blipFill>
          <a:blip r:embed="rId1"/>
          <a:srcRect l="-8539" t="-24049" r="-7533" b="-15335"/>
          <a:stretch/>
        </p:blipFill>
        <p:spPr>
          <a:xfrm>
            <a:off x="432000" y="648000"/>
            <a:ext cx="8206920" cy="554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" name="Object 1"/>
          <p:cNvGraphicFramePr/>
          <p:nvPr/>
        </p:nvGraphicFramePr>
        <p:xfrm>
          <a:off x="1839240" y="851400"/>
          <a:ext cx="5249520" cy="4948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4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39240" y="851400"/>
                    <a:ext cx="5249520" cy="49489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p:transition>
    <p:wipe dir="d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504000" y="1021680"/>
            <a:ext cx="4347360" cy="185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b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lang="pl-PL" sz="3600" spc="-1" strike="noStrike">
                <a:solidFill>
                  <a:srgbClr val="1b1b1b"/>
                </a:solidFill>
                <a:latin typeface="Open Sans"/>
                <a:ea typeface="DejaVu Sans"/>
              </a:rPr>
              <a:t>2 maja </a:t>
            </a:r>
            <a:br/>
            <a:r>
              <a:rPr b="1" lang="pl-PL" sz="3600" spc="-1" strike="noStrike">
                <a:solidFill>
                  <a:srgbClr val="1b1b1b"/>
                </a:solidFill>
                <a:latin typeface="Open Sans"/>
                <a:ea typeface="DejaVu Sans"/>
              </a:rPr>
              <a:t>Dniem Flagi Rzeczypospolitej Polskiej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1211400" y="3643200"/>
            <a:ext cx="6841800" cy="24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0" bIns="45000">
            <a:noAutofit/>
          </a:bodyPr>
          <a:p>
            <a:pPr marL="36720"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3c4043"/>
                </a:solidFill>
                <a:latin typeface="Arial"/>
                <a:ea typeface="DejaVu Sans"/>
              </a:rPr>
              <a:t>Dzień </a:t>
            </a:r>
            <a:r>
              <a:rPr b="1" lang="pl-PL" sz="2800" spc="-1" strike="noStrike">
                <a:solidFill>
                  <a:srgbClr val="3c4043"/>
                </a:solidFill>
                <a:latin typeface="Arial"/>
                <a:ea typeface="DejaVu Sans"/>
              </a:rPr>
              <a:t>Flagi</a:t>
            </a:r>
            <a:r>
              <a:rPr b="0" lang="pl-PL" sz="2800" spc="-1" strike="noStrike">
                <a:solidFill>
                  <a:srgbClr val="3c4043"/>
                </a:solidFill>
                <a:latin typeface="Arial"/>
                <a:ea typeface="DejaVu Sans"/>
              </a:rPr>
              <a:t> został ustanowiony przez Sejm w 2004 roku. To </a:t>
            </a:r>
            <a:r>
              <a:rPr b="1" lang="pl-PL" sz="2800" spc="-1" strike="noStrike">
                <a:solidFill>
                  <a:srgbClr val="3c4043"/>
                </a:solidFill>
                <a:latin typeface="Arial"/>
                <a:ea typeface="DejaVu Sans"/>
              </a:rPr>
              <a:t>święto</a:t>
            </a:r>
            <a:r>
              <a:rPr b="0" lang="pl-PL" sz="2800" spc="-1" strike="noStrike">
                <a:solidFill>
                  <a:srgbClr val="3c4043"/>
                </a:solidFill>
                <a:latin typeface="Arial"/>
                <a:ea typeface="DejaVu Sans"/>
              </a:rPr>
              <a:t>, które ma wyrażać szacunek do </a:t>
            </a:r>
            <a:r>
              <a:rPr b="1" lang="pl-PL" sz="2800" spc="-1" strike="noStrike">
                <a:solidFill>
                  <a:srgbClr val="3c4043"/>
                </a:solidFill>
                <a:latin typeface="Arial"/>
                <a:ea typeface="DejaVu Sans"/>
              </a:rPr>
              <a:t>flagi</a:t>
            </a:r>
            <a:r>
              <a:rPr b="0" lang="pl-PL" sz="2800" spc="-1" strike="noStrike">
                <a:solidFill>
                  <a:srgbClr val="3c4043"/>
                </a:solidFill>
                <a:latin typeface="Arial"/>
                <a:ea typeface="DejaVu Sans"/>
              </a:rPr>
              <a:t> i propagować wiedzę o polskiej tożsamości oraz symbolach narodowych.</a:t>
            </a:r>
            <a:r>
              <a:rPr b="0" lang="pl-PL" sz="3600" spc="-1" strike="noStrike">
                <a:solidFill>
                  <a:srgbClr val="3c4043"/>
                </a:solidFill>
                <a:latin typeface="Roboto"/>
                <a:ea typeface="DejaVu Sans"/>
              </a:rPr>
              <a:t> 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437" name="Obraz 5" descr=""/>
          <p:cNvPicPr/>
          <p:nvPr/>
        </p:nvPicPr>
        <p:blipFill>
          <a:blip r:embed="rId1"/>
          <a:stretch/>
        </p:blipFill>
        <p:spPr>
          <a:xfrm>
            <a:off x="4824000" y="936000"/>
            <a:ext cx="3887280" cy="2235960"/>
          </a:xfrm>
          <a:prstGeom prst="rect">
            <a:avLst/>
          </a:prstGeom>
          <a:ln>
            <a:noFill/>
          </a:ln>
        </p:spPr>
      </p:pic>
    </p:spTree>
  </p:cSld>
  <p:transition>
    <p:wipe dir="d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874800" y="928800"/>
            <a:ext cx="6910560" cy="536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0000"/>
                </a:solidFill>
                <a:latin typeface="Arial Unicode MS"/>
                <a:ea typeface="Arial Unicode MS"/>
              </a:rPr>
              <a:t>	</a:t>
            </a:r>
            <a:r>
              <a:rPr b="1" lang="pl-PL" sz="2400" spc="-1" strike="noStrike">
                <a:solidFill>
                  <a:srgbClr val="ff0000"/>
                </a:solidFill>
                <a:latin typeface="Arial Unicode MS"/>
                <a:ea typeface="Arial Unicode MS"/>
              </a:rPr>
              <a:t>	</a:t>
            </a:r>
            <a:r>
              <a:rPr b="1" lang="pl-PL" sz="2400" spc="-1" strike="noStrike">
                <a:solidFill>
                  <a:srgbClr val="ff0000"/>
                </a:solidFill>
                <a:latin typeface="Arial Unicode MS"/>
                <a:ea typeface="Arial Unicode MS"/>
              </a:rPr>
              <a:t>2 maja - Dzień Flagi Rzeczypospolitej Polskiej 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 </a:t>
            </a:r>
            <a:r>
              <a:rPr b="0" lang="pl-PL" sz="24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	</a:t>
            </a:r>
            <a:r>
              <a:rPr b="0" lang="pl-PL" sz="24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	</a:t>
            </a:r>
            <a:r>
              <a:rPr b="0" lang="pl-PL" sz="2400" spc="-1" strike="noStrike">
                <a:solidFill>
                  <a:srgbClr val="3c4043"/>
                </a:solidFill>
                <a:latin typeface="Arial Unicode MS"/>
                <a:ea typeface="Arial Unicode MS"/>
              </a:rPr>
              <a:t>to jedno z najmłodszych świąt państwowych w Polsce.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0000"/>
                </a:solidFill>
                <a:latin typeface="Arial Unicode MS"/>
                <a:ea typeface="Arial Unicode MS"/>
              </a:rPr>
              <a:t>	</a:t>
            </a:r>
            <a:r>
              <a:rPr b="1" lang="pl-PL" sz="2400" spc="-1" strike="noStrike">
                <a:solidFill>
                  <a:srgbClr val="ff0000"/>
                </a:solidFill>
                <a:latin typeface="Arial Unicode MS"/>
                <a:ea typeface="Arial Unicode MS"/>
              </a:rPr>
              <a:t>	</a:t>
            </a:r>
            <a:r>
              <a:rPr b="1" lang="pl-PL" sz="2400" spc="-1" strike="noStrike">
                <a:solidFill>
                  <a:srgbClr val="ff0000"/>
                </a:solidFill>
                <a:latin typeface="Arial Unicode MS"/>
                <a:ea typeface="Arial Unicode MS"/>
              </a:rPr>
              <a:t>Dlaczego Święto Flagi obchodzimy 2 maja?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2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	</a:t>
            </a:r>
            <a:r>
              <a:rPr b="0" lang="pl-PL" sz="22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	</a:t>
            </a:r>
            <a:r>
              <a:rPr b="0" lang="pl-PL" sz="2200" spc="-1" strike="noStrike">
                <a:solidFill>
                  <a:srgbClr val="3c4043"/>
                </a:solidFill>
                <a:latin typeface="Arial Unicode MS"/>
                <a:ea typeface="Arial Unicode MS"/>
              </a:rPr>
              <a:t>Data Święta Flagi nie jest przypadkowa i ma swoje uzasadnienie historyczne.  </a:t>
            </a:r>
            <a:endParaRPr b="0" lang="pl-PL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200" spc="-1" strike="noStrike">
                <a:solidFill>
                  <a:srgbClr val="3c4043"/>
                </a:solidFill>
                <a:latin typeface="Arial Unicode MS"/>
                <a:ea typeface="Arial Unicode MS"/>
              </a:rPr>
              <a:t>Jedno z nich to takie, że 2 maja 1945 roku polscy żołnierze z 1. Dywizji Kościuszkowskiej zawiesili biało-czerwoną flagę na Kolumnie Zwycięstwa w Berlinie. Zdobywając stolicę hitlerowskich Niemiec, polscy żołnierze przyczynili się do zakończenia II wojny światowej</a:t>
            </a:r>
            <a:r>
              <a:rPr b="0" lang="pl-PL" sz="22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.</a:t>
            </a:r>
            <a:r>
              <a:rPr b="0" lang="pl-PL" sz="24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  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439" name="Picture 2" descr=""/>
          <p:cNvPicPr/>
          <p:nvPr/>
        </p:nvPicPr>
        <p:blipFill>
          <a:blip r:embed="rId1"/>
          <a:stretch/>
        </p:blipFill>
        <p:spPr>
          <a:xfrm>
            <a:off x="392760" y="1143000"/>
            <a:ext cx="1391760" cy="2466000"/>
          </a:xfrm>
          <a:prstGeom prst="rect">
            <a:avLst/>
          </a:prstGeom>
          <a:ln>
            <a:noFill/>
          </a:ln>
        </p:spPr>
      </p:pic>
    </p:spTree>
  </p:cSld>
  <p:transition>
    <p:wipe dir="d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928440" y="5000760"/>
            <a:ext cx="7565040" cy="128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>
            <a:noAutofit/>
          </a:bodyPr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ff0000"/>
                </a:solidFill>
                <a:latin typeface="Verdana"/>
                <a:ea typeface="DejaVu Sans"/>
              </a:rPr>
              <a:t>Dzień Flagi Rzeczypospolitej Polskiej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441" name="CustomShape 2"/>
          <p:cNvSpPr/>
          <p:nvPr/>
        </p:nvSpPr>
        <p:spPr>
          <a:xfrm>
            <a:off x="785520" y="428760"/>
            <a:ext cx="7771320" cy="464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8800" rIns="90000" tIns="0" bIns="45000">
            <a:noAutofit/>
          </a:bodyPr>
          <a:p>
            <a:pPr algn="just">
              <a:lnSpc>
                <a:spcPct val="150000"/>
              </a:lnSpc>
            </a:pPr>
            <a:r>
              <a:rPr b="1" lang="pl-PL" sz="2400" spc="-1" strike="noStrike">
                <a:solidFill>
                  <a:srgbClr val="3c4043"/>
                </a:solidFill>
                <a:latin typeface="Century"/>
                <a:ea typeface="DejaVu Sans"/>
              </a:rPr>
              <a:t>Ponadto wybór  tej daty  miał też na celu towarzyszyć Polakom w chwili refleksji pomiędzy dniem 1 maja (zwanym świętem pracy) a 3 maja (Narodowym świętem uchwalenia Konstytucji 3 maja), które są dniami wolnymi od pracy, natomiast „Dzień Flagi Rzeczypospolitej Polskiej”, jest dniem pracującym. Celem tego święta jest oddanie szacunku dla symbolu Polski.</a:t>
            </a:r>
            <a:endParaRPr b="0" lang="pl-PL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Symbol zastępczy obrazu 7" descr=""/>
          <p:cNvPicPr/>
          <p:nvPr/>
        </p:nvPicPr>
        <p:blipFill>
          <a:blip r:embed="rId1"/>
          <a:srcRect l="0" t="12501" r="0" b="12501"/>
          <a:stretch/>
        </p:blipFill>
        <p:spPr>
          <a:xfrm>
            <a:off x="446400" y="1285920"/>
            <a:ext cx="3070800" cy="3070800"/>
          </a:xfrm>
          <a:prstGeom prst="rect">
            <a:avLst/>
          </a:prstGeom>
          <a:ln>
            <a:noFill/>
          </a:ln>
        </p:spPr>
      </p:pic>
      <p:sp>
        <p:nvSpPr>
          <p:cNvPr id="443" name="CustomShape 1"/>
          <p:cNvSpPr/>
          <p:nvPr/>
        </p:nvSpPr>
        <p:spPr>
          <a:xfrm>
            <a:off x="3125160" y="1071720"/>
            <a:ext cx="5142240" cy="31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3c4043"/>
                </a:solidFill>
                <a:latin typeface="Times New Roman"/>
                <a:ea typeface="DejaVu Sans"/>
              </a:rPr>
              <a:t>Tego dnia w całym kraju organizowane są różnego rodzaju akcje                     i manifestacje patriotyczne. Od kilku latach możemy zauważyć noszenie w tym dniu kokardy narodowej, która jest rozetką                       w barwach biało-czerwonych będącą patriotycznym, narodowym symbolem Polaków,  a zwyczaj ten spopularyzował prezydent Lech Kaczyński i kontynuowany jest przez kolejnych prezydentów RP.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444" name="Picture 2" descr=""/>
          <p:cNvPicPr/>
          <p:nvPr/>
        </p:nvPicPr>
        <p:blipFill>
          <a:blip r:embed="rId2"/>
          <a:stretch/>
        </p:blipFill>
        <p:spPr>
          <a:xfrm>
            <a:off x="5256000" y="3916440"/>
            <a:ext cx="2881440" cy="256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756720" y="218520"/>
            <a:ext cx="7860240" cy="11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26000"/>
          </a:bodyPr>
          <a:p>
            <a:pPr algn="ctr">
              <a:lnSpc>
                <a:spcPct val="100000"/>
              </a:lnSpc>
            </a:pPr>
            <a:r>
              <a:rPr b="1" lang="pl-PL" sz="3600" spc="-1" strike="noStrike" cap="all">
                <a:solidFill>
                  <a:srgbClr val="222222"/>
                </a:solidFill>
                <a:latin typeface="Barlow"/>
                <a:ea typeface="DejaVu Sans"/>
              </a:rPr>
              <a:t>PRAWDZIWE ZNACZENIE KOLORÓW </a:t>
            </a:r>
            <a:br/>
            <a:r>
              <a:rPr b="1" lang="pl-PL" sz="3600" spc="-1" strike="noStrike" cap="all">
                <a:solidFill>
                  <a:srgbClr val="222222"/>
                </a:solidFill>
                <a:latin typeface="Barlow"/>
                <a:ea typeface="DejaVu Sans"/>
              </a:rPr>
              <a:t>ZNAJDUJĄCYCH SIĘ NA FLADZE POLSKI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446" name="Symbol zastępczy zawartości 8" descr=""/>
          <p:cNvPicPr/>
          <p:nvPr/>
        </p:nvPicPr>
        <p:blipFill>
          <a:blip r:embed="rId1"/>
          <a:stretch/>
        </p:blipFill>
        <p:spPr>
          <a:xfrm>
            <a:off x="5127480" y="1112040"/>
            <a:ext cx="4015080" cy="2744640"/>
          </a:xfrm>
          <a:prstGeom prst="rect">
            <a:avLst/>
          </a:prstGeom>
          <a:ln>
            <a:noFill/>
          </a:ln>
        </p:spPr>
      </p:pic>
      <p:sp>
        <p:nvSpPr>
          <p:cNvPr id="447" name="CustomShape 2"/>
          <p:cNvSpPr/>
          <p:nvPr/>
        </p:nvSpPr>
        <p:spPr>
          <a:xfrm>
            <a:off x="606960" y="1500120"/>
            <a:ext cx="4552920" cy="43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2000" spc="-1" strike="noStrike" u="sng">
                <a:solidFill>
                  <a:srgbClr val="3c4043"/>
                </a:solidFill>
                <a:uFillTx/>
                <a:latin typeface="Barlow"/>
                <a:ea typeface="DejaVu Sans"/>
              </a:rPr>
              <a:t>Kolor biały </a:t>
            </a:r>
            <a:r>
              <a:rPr b="0" lang="pl-PL" sz="2000" spc="-1" strike="noStrike">
                <a:solidFill>
                  <a:srgbClr val="3c4043"/>
                </a:solidFill>
                <a:latin typeface="Barlow"/>
                <a:ea typeface="DejaVu Sans"/>
              </a:rPr>
              <a:t>jest wykorzystywany do oznaczania odcienia srebra, uważa się, że może również przedstawiać wodę. Jednak najważniejsze cechy określające tę barwę to czystość i niepokalanie oraz symbol orła białego znajdującego się na narodowym godle. </a:t>
            </a:r>
            <a:br/>
            <a:r>
              <a:rPr b="1" lang="pl-PL" sz="2000" spc="-1" strike="noStrike" u="sng">
                <a:solidFill>
                  <a:srgbClr val="3c4043"/>
                </a:solidFill>
                <a:uFillTx/>
                <a:latin typeface="Barlow"/>
                <a:ea typeface="DejaVu Sans"/>
              </a:rPr>
              <a:t>Kolor czerwony</a:t>
            </a:r>
            <a:r>
              <a:rPr b="0" lang="pl-PL" sz="2000" spc="-1" strike="noStrike" u="sng">
                <a:solidFill>
                  <a:srgbClr val="3c4043"/>
                </a:solidFill>
                <a:uFillTx/>
                <a:latin typeface="Barlow"/>
                <a:ea typeface="DejaVu Sans"/>
              </a:rPr>
              <a:t> </a:t>
            </a:r>
            <a:r>
              <a:rPr b="0" lang="pl-PL" sz="2000" spc="-1" strike="noStrike">
                <a:solidFill>
                  <a:srgbClr val="3c4043"/>
                </a:solidFill>
                <a:latin typeface="Barlow"/>
                <a:ea typeface="DejaVu Sans"/>
              </a:rPr>
              <a:t>jest znakiem ognia i krwi. Uznaje się również, iż symbolizuje takie cnoty jak odwaga i waleczność. Równocześnie reprezentuje tło, na którym przedstawiony jest orzeł.</a:t>
            </a:r>
            <a:r>
              <a:rPr b="0" lang="pl-PL" sz="2000" spc="-1" strike="noStrike">
                <a:solidFill>
                  <a:srgbClr val="000000"/>
                </a:solidFill>
                <a:latin typeface="Barlow"/>
                <a:ea typeface="DejaVu Sans"/>
              </a:rPr>
              <a:t> 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628200" y="20628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1000"/>
          </a:bodyPr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5400" spc="-1" strike="noStrike">
                <a:solidFill>
                  <a:srgbClr val="111111"/>
                </a:solidFill>
                <a:latin typeface="Averta Bold"/>
                <a:ea typeface="DejaVu Sans"/>
              </a:rPr>
              <a:t>Dzień Flagi - </a:t>
            </a:r>
            <a:endParaRPr b="0" lang="pl-PL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5400" spc="-1" strike="noStrike">
                <a:solidFill>
                  <a:srgbClr val="111111"/>
                </a:solidFill>
                <a:latin typeface="Averta Bold"/>
                <a:ea typeface="DejaVu Sans"/>
              </a:rPr>
              <a:t>jak obchodzony jest 2 maja w Polsce?</a:t>
            </a:r>
            <a:endParaRPr b="0" lang="pl-PL" sz="5400" spc="-1" strike="noStrike"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660600" y="1785960"/>
            <a:ext cx="5035320" cy="34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Autofit/>
          </a:bodyPr>
          <a:p>
            <a:pPr marL="265320" indent="-264240">
              <a:lnSpc>
                <a:spcPct val="100000"/>
              </a:lnSpc>
              <a:spcBef>
                <a:spcPts val="249"/>
              </a:spcBef>
            </a:pPr>
            <a:r>
              <a:rPr b="0" lang="pl-PL" sz="2600" spc="-1" strike="noStrike">
                <a:solidFill>
                  <a:srgbClr val="000000"/>
                </a:solidFill>
                <a:latin typeface="Averta"/>
                <a:ea typeface="DejaVu Sans"/>
              </a:rPr>
              <a:t>   </a:t>
            </a:r>
            <a:r>
              <a:rPr b="0" lang="pl-PL" sz="2600" spc="-1" strike="noStrike">
                <a:solidFill>
                  <a:srgbClr val="000000"/>
                </a:solidFill>
                <a:latin typeface="Averta"/>
                <a:ea typeface="DejaVu Sans"/>
              </a:rPr>
              <a:t>	</a:t>
            </a:r>
            <a:r>
              <a:rPr b="0" lang="pl-PL" sz="2600" spc="-1" strike="noStrike">
                <a:solidFill>
                  <a:srgbClr val="3c4043"/>
                </a:solidFill>
                <a:latin typeface="Averta"/>
                <a:ea typeface="DejaVu Sans"/>
              </a:rPr>
              <a:t>Jedna z największych akcji, która miała miejsce w Dzień Flagi 2009, odbyła się w Bytomiu. </a:t>
            </a:r>
            <a:endParaRPr b="0" lang="pl-PL" sz="2600" spc="-1" strike="noStrike">
              <a:latin typeface="Arial"/>
            </a:endParaRPr>
          </a:p>
          <a:p>
            <a:pPr marL="265320" indent="-264240">
              <a:lnSpc>
                <a:spcPct val="100000"/>
              </a:lnSpc>
              <a:spcBef>
                <a:spcPts val="249"/>
              </a:spcBef>
            </a:pPr>
            <a:r>
              <a:rPr b="0" lang="pl-PL" sz="2600" spc="-1" strike="noStrike">
                <a:solidFill>
                  <a:srgbClr val="3c4043"/>
                </a:solidFill>
                <a:latin typeface="Averta"/>
                <a:ea typeface="DejaVu Sans"/>
              </a:rPr>
              <a:t>	</a:t>
            </a:r>
            <a:r>
              <a:rPr b="0" lang="pl-PL" sz="2600" spc="-1" strike="noStrike">
                <a:solidFill>
                  <a:srgbClr val="3c4043"/>
                </a:solidFill>
                <a:latin typeface="Averta"/>
                <a:ea typeface="DejaVu Sans"/>
              </a:rPr>
              <a:t>	</a:t>
            </a:r>
            <a:r>
              <a:rPr b="0" lang="pl-PL" sz="2600" spc="-1" strike="noStrike">
                <a:solidFill>
                  <a:srgbClr val="3c4043"/>
                </a:solidFill>
                <a:latin typeface="Averta"/>
                <a:ea typeface="DejaVu Sans"/>
              </a:rPr>
              <a:t>Ponad 500 osób utworzyło biało-czerwoną flagę  z przygotowanych wcześniej i uniesionych w jednakowym czasie parasolek.</a:t>
            </a:r>
            <a:r>
              <a:rPr b="0" lang="pl-PL" sz="2600" spc="-1" strike="noStrike">
                <a:solidFill>
                  <a:srgbClr val="000000"/>
                </a:solidFill>
                <a:latin typeface="Averta"/>
                <a:ea typeface="DejaVu Sans"/>
              </a:rPr>
              <a:t> 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450" name="Picture 4" descr=""/>
          <p:cNvPicPr/>
          <p:nvPr/>
        </p:nvPicPr>
        <p:blipFill>
          <a:blip r:embed="rId1"/>
          <a:stretch/>
        </p:blipFill>
        <p:spPr>
          <a:xfrm>
            <a:off x="5750640" y="2500200"/>
            <a:ext cx="2570760" cy="228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4" descr=""/>
          <p:cNvPicPr/>
          <p:nvPr/>
        </p:nvPicPr>
        <p:blipFill>
          <a:blip r:embed="rId1"/>
          <a:stretch/>
        </p:blipFill>
        <p:spPr>
          <a:xfrm>
            <a:off x="1089360" y="648000"/>
            <a:ext cx="3374640" cy="4727520"/>
          </a:xfrm>
          <a:prstGeom prst="rect">
            <a:avLst/>
          </a:prstGeom>
          <a:ln>
            <a:noFill/>
          </a:ln>
        </p:spPr>
      </p:pic>
      <p:sp>
        <p:nvSpPr>
          <p:cNvPr id="452" name="CustomShape 1"/>
          <p:cNvSpPr/>
          <p:nvPr/>
        </p:nvSpPr>
        <p:spPr>
          <a:xfrm>
            <a:off x="4678920" y="2864160"/>
            <a:ext cx="36421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3c4043"/>
                </a:solidFill>
                <a:latin typeface="Verdana"/>
                <a:ea typeface="DejaVu Sans"/>
              </a:rPr>
              <a:t>Dodatkowo 2 maja wielu Polaków wywiesza w swoich domach polską flagę</a:t>
            </a:r>
            <a:r>
              <a:rPr b="0" lang="pl-PL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.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457200" y="5011920"/>
            <a:ext cx="8228520" cy="105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7c7972"/>
                </a:solidFill>
                <a:latin typeface="Arial"/>
                <a:ea typeface="DejaVu Sans"/>
              </a:rPr>
              <a:t>Polska w Unii Europejskiej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454" name="CustomShape 2"/>
          <p:cNvSpPr/>
          <p:nvPr/>
        </p:nvSpPr>
        <p:spPr>
          <a:xfrm>
            <a:off x="6462720" y="533520"/>
            <a:ext cx="2239200" cy="42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noAutofit/>
          </a:bodyPr>
          <a:p>
            <a:pPr marL="45720">
              <a:lnSpc>
                <a:spcPct val="100000"/>
              </a:lnSpc>
            </a:pPr>
            <a:r>
              <a:rPr b="0" lang="pl-PL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 maja 2004 roku w Święto Pracy Polska przystąpiła do Unii Europejskiej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455" name="Picture 4" descr=""/>
          <p:cNvPicPr/>
          <p:nvPr/>
        </p:nvPicPr>
        <p:blipFill>
          <a:blip r:embed="rId1"/>
          <a:srcRect l="11634" t="0" r="11634" b="0"/>
          <a:stretch/>
        </p:blipFill>
        <p:spPr>
          <a:xfrm>
            <a:off x="395640" y="476640"/>
            <a:ext cx="5752440" cy="4216320"/>
          </a:xfrm>
          <a:prstGeom prst="rect">
            <a:avLst/>
          </a:prstGeom>
          <a:ln w="9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483840" y="5245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latin typeface="Lucida Calligraphy"/>
              </a:rPr>
              <a:t>Konstytucja 3 maja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457" name="" descr=""/>
          <p:cNvPicPr/>
          <p:nvPr/>
        </p:nvPicPr>
        <p:blipFill>
          <a:blip r:embed="rId1"/>
          <a:stretch/>
        </p:blipFill>
        <p:spPr>
          <a:xfrm>
            <a:off x="456840" y="1857600"/>
            <a:ext cx="8228880" cy="3470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419" name="CustomShape 1"/>
          <p:cNvSpPr/>
          <p:nvPr/>
        </p:nvSpPr>
        <p:spPr>
          <a:xfrm>
            <a:off x="45756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latin typeface="Arial"/>
              </a:rPr>
              <a:t>Geneza Konstytucji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Konstytucja 3 maja została uchwalona podczas Sejmu Czteroletniego </a:t>
            </a:r>
            <a:br/>
            <a:r>
              <a:rPr b="0" lang="pl-PL" sz="3200" spc="-1" strike="noStrike">
                <a:latin typeface="Arial"/>
              </a:rPr>
              <a:t>(1788-1792), który od 1790 r. był sejmem skonfederowanym, a więc nie obowiązywała na nim zasada liberum veto. Dzięki temu udało się przyjąć radykalny program konstytucji.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latin typeface="Arial"/>
              </a:rPr>
              <a:t>Geneza c.d.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 marL="432000" indent="-32364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Sytuacja polityczna w latach 80. XVIII w. sprzyjała przeprowadzeniu istotnych reform w państwie. Rozbiorcy byli zaangażowani we własne sprawy wewnętrzne i nie byli zainteresowani ingerencją w sprawy Rzeczpospolitej. W 1780 sejm powołał Deputację do Formy Rządu, która miała opracować projekt zmian w ustroju Rzeczpospolitej. W ten sposób powstał dokument pt.: „Zasady do formy rządu”.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457200" y="732240"/>
            <a:ext cx="8228880" cy="97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latin typeface="Arial"/>
              </a:rPr>
              <a:t>Znane osoby biorące udział w opracowywaniu tekstu ustawy zasadniczej: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4"/>
              </a:spcBef>
            </a:pPr>
            <a:endParaRPr b="0" lang="pl-PL" sz="1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Tekst konstytucji 3 maja został opracowany przez kilka osób, wśród nich największą rolę odegrali: </a:t>
            </a:r>
            <a:br/>
            <a:r>
              <a:rPr b="0" lang="pl-PL" sz="3200" spc="-1" strike="noStrike">
                <a:solidFill>
                  <a:srgbClr val="c9211e"/>
                </a:solidFill>
                <a:latin typeface="Arial"/>
              </a:rPr>
              <a:t>Stanisław August Poniatowski, </a:t>
            </a:r>
            <a:br/>
            <a:r>
              <a:rPr b="0" lang="pl-PL" sz="3200" spc="-1" strike="noStrike">
                <a:solidFill>
                  <a:srgbClr val="c9211e"/>
                </a:solidFill>
                <a:latin typeface="Arial"/>
              </a:rPr>
              <a:t>Stanisław Małachowski, Ignacy Potocki, Hugo Kołłątaj i Stanisław Staszic.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latin typeface="Arial"/>
              </a:rPr>
              <a:t>Ciekawostka...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1000"/>
          </a:bodyPr>
          <a:p>
            <a:pPr lvl="1" marL="432000" indent="-216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 </a:t>
            </a:r>
            <a:r>
              <a:rPr b="0" lang="pl-PL" sz="3200" spc="-1" strike="noStrike">
                <a:latin typeface="Arial"/>
              </a:rPr>
              <a:t>	</a:t>
            </a:r>
            <a:r>
              <a:rPr b="0" lang="pl-PL" sz="3200" spc="-1" strike="noStrike">
                <a:latin typeface="Arial"/>
              </a:rPr>
              <a:t>Ustanowienie tekstu było nie lada wyzwaniem i pracą wielu osób. Ostatecznie tekst Konstytucji został przyjęty bez czytania przez swoiste rodzaju nieporozumienie – kiedy poseł inflancki Michał Zabiełło wezwał króla do zaprzysiężenia Konstytucji, ten podniósł rękę na znak, że chce przemówić. Gest ten jednak został odczytany przez zwolenników reform jako znak zgody i przystąpiono do zaprzysiężenia. Tego samego dnia, po nabożeństwie Ostatecznie tekst Konstytucji został przyjęty bez czytania przez swoiste rodzaju nieporozumienie – kiedy poseł inflancki Michał Zabiełło wezwał króla do zaprzysiężenia Konstytucji, ten podniósł rękę na znak, że chce przemówić. Gest ten jednak został odczytany przez zwolenników reform jako znak zgody i przystąpiono do zaprzysiężenia. Tego samego dnia, po nabożeństwie posłowie przyjęli nową konstytucję zdecydowaną większością głosów.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latin typeface="Arial"/>
              </a:rPr>
              <a:t>Moment ogłoszenia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7000"/>
          </a:bodyPr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latin typeface="Arial"/>
              </a:rPr>
              <a:t>Uniwersał ogłaszający uchwalenie konstytucji został ogłoszony 7 maja 1791 roku. Wyrażał on wiarę, że kryzys Rzeczpospolitej został zażegnany:</a:t>
            </a:r>
            <a:endParaRPr b="0" lang="pl-P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latin typeface="Arial"/>
              </a:rPr>
              <a:t>(…) Ojczyzna nasza już jest ocalona. Swobody nasze zabezpieczone. Jesteśmy odtąd narodem wolnym i niepodległym. Opadły pęta niewoli i nierządu (…).</a:t>
            </a:r>
            <a:endParaRPr b="0" lang="pl-PL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b="0" lang="pl-P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latin typeface="Arial"/>
              </a:rPr>
              <a:t>Konstytucja 3 maja uważana jest za pierwszą nowoczesną konstytucję europejską oraz jest drugą – po amerykańskiej – konstytucją na świecie. Jej twórcy chcieli zreformować wadliwy system rządów, a przede wszystkim ograniczyć „złotą wolność szlachecką”.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457200" y="176040"/>
            <a:ext cx="822888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latin typeface="Arial"/>
              </a:rPr>
              <a:t>Najważniejsze postanowienia Konstytucji 3 maja: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000"/>
          </a:bodyPr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6600" spc="-1" strike="noStrike">
                <a:latin typeface="Arial"/>
              </a:rPr>
              <a:t> </a:t>
            </a:r>
            <a:r>
              <a:rPr b="0" lang="pl-PL" sz="6600" spc="-1" strike="noStrike">
                <a:latin typeface="Arial"/>
              </a:rPr>
              <a:t>trójpodział władzy na: prawodawczą (dwuizbowy parlament), wykonawczą i sądowniczą;</a:t>
            </a:r>
            <a:endParaRPr b="0" lang="pl-PL" sz="6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6600" spc="-1" strike="noStrike">
                <a:latin typeface="Arial"/>
              </a:rPr>
              <a:t> </a:t>
            </a:r>
            <a:r>
              <a:rPr b="0" lang="pl-PL" sz="6600" spc="-1" strike="noStrike">
                <a:latin typeface="Arial"/>
              </a:rPr>
              <a:t>ograniczenie „złotej wolności szlacheckiej” przez zniesienie liberum veto, ograniczenie immunitetów prawnych, konfederacji i sejmów skonfederowanych;</a:t>
            </a:r>
            <a:endParaRPr b="0" lang="pl-PL" sz="6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6600" spc="-1" strike="noStrike">
                <a:latin typeface="Arial"/>
              </a:rPr>
              <a:t> </a:t>
            </a:r>
            <a:r>
              <a:rPr b="0" lang="pl-PL" sz="6600" spc="-1" strike="noStrike">
                <a:latin typeface="Arial"/>
              </a:rPr>
              <a:t>nadanie praw mieszczaństwu (m.in. prawo do bezpieczeństwa osobistego, posiadania ziemi, obejmowania stanowisk oficerskich oraz w administracji państwowej, a nawet nabywania szlachectwa) ;</a:t>
            </a:r>
            <a:endParaRPr b="0" lang="pl-PL" sz="6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6600" spc="-1" strike="noStrike">
                <a:latin typeface="Arial"/>
              </a:rPr>
              <a:t> </a:t>
            </a:r>
            <a:r>
              <a:rPr b="0" lang="pl-PL" sz="6600" spc="-1" strike="noStrike">
                <a:latin typeface="Arial"/>
              </a:rPr>
              <a:t>objęcie chłopów opieką „prawa i administracji rządowej”;</a:t>
            </a:r>
            <a:endParaRPr b="0" lang="pl-PL" sz="6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6600" spc="-1" strike="noStrike">
                <a:latin typeface="Arial"/>
              </a:rPr>
              <a:t> </a:t>
            </a:r>
            <a:r>
              <a:rPr b="0" lang="pl-PL" sz="6600" spc="-1" strike="noStrike">
                <a:latin typeface="Arial"/>
              </a:rPr>
              <a:t>zniesienie Unii Polsko-Litewskiej na rzecz państwa unitarnego;</a:t>
            </a:r>
            <a:endParaRPr b="0" lang="pl-PL" sz="6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6600" spc="-1" strike="noStrike">
                <a:latin typeface="Arial"/>
              </a:rPr>
              <a:t> </a:t>
            </a:r>
            <a:r>
              <a:rPr b="0" lang="pl-PL" sz="6600" spc="-1" strike="noStrike">
                <a:latin typeface="Arial"/>
              </a:rPr>
              <a:t>zastąpienie wolnej elekcji elekcją w ramach dynastii;</a:t>
            </a:r>
            <a:endParaRPr b="0" lang="pl-PL" sz="6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6600" spc="-1" strike="noStrike">
                <a:latin typeface="Arial"/>
              </a:rPr>
              <a:t> </a:t>
            </a:r>
            <a:r>
              <a:rPr b="0" lang="pl-PL" sz="6600" spc="-1" strike="noStrike">
                <a:latin typeface="Arial"/>
              </a:rPr>
              <a:t>zapewnienie swobody wyznania przy jednoczesnym uznaniu katolicyzmu za religię panującą w kraju.</a:t>
            </a:r>
            <a:endParaRPr b="0" lang="pl-PL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457200" y="432720"/>
            <a:ext cx="822888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latin typeface="Arial"/>
              </a:rPr>
              <a:t>Pamięć o Konstytucji kiedyś </a:t>
            </a:r>
            <a:br/>
            <a:r>
              <a:rPr b="0" lang="pl-PL" sz="4400" spc="-1" strike="noStrike">
                <a:latin typeface="Arial"/>
              </a:rPr>
              <a:t>oraz w XX i XXI wieku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6000"/>
          </a:bodyPr>
          <a:p>
            <a:pPr>
              <a:lnSpc>
                <a:spcPct val="100000"/>
              </a:lnSpc>
              <a:spcBef>
                <a:spcPts val="1414"/>
              </a:spcBef>
            </a:pPr>
            <a:endParaRPr b="0" lang="pl-P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latin typeface="Arial"/>
              </a:rPr>
              <a:t>Święto Konstytucji 3 maja obchodzono do ostatniego rozbioru.</a:t>
            </a:r>
            <a:endParaRPr b="0" lang="pl-P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latin typeface="Arial"/>
              </a:rPr>
              <a:t>Świętowanie 3 Maja było zakazane we wszystkich zaborach, dopiero po I wojnie światowej Święto Konstytucji 3 maja zostało wznowione.</a:t>
            </a:r>
            <a:endParaRPr b="0" lang="pl-P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latin typeface="Arial"/>
              </a:rPr>
              <a:t>Podczas okupacji niemieckiej w czasie II wojny światowej i sowieckiej po wojnie, Święto było zdelegalizowane.</a:t>
            </a:r>
            <a:endParaRPr b="0" lang="pl-P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latin typeface="Arial"/>
              </a:rPr>
              <a:t>Dopiero w 1981 roku władza ludowa zezwoliła na obchody 3-majowe.</a:t>
            </a:r>
            <a:endParaRPr b="0" lang="pl-P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latin typeface="Arial"/>
              </a:rPr>
              <a:t>Od 1989 roku Święto Konstytucji 3 maja znów jest świętem narodowym.</a:t>
            </a:r>
            <a:endParaRPr b="0" lang="pl-P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latin typeface="Arial"/>
              </a:rPr>
              <a:t>Od 2007 roku obchodzone jest również na Litwie.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457200" y="274680"/>
            <a:ext cx="8228520" cy="12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2"/>
          <p:cNvSpPr/>
          <p:nvPr/>
        </p:nvSpPr>
        <p:spPr>
          <a:xfrm>
            <a:off x="502920" y="530280"/>
            <a:ext cx="8182800" cy="41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Autofit/>
          </a:bodyPr>
          <a:p>
            <a:pPr>
              <a:lnSpc>
                <a:spcPct val="100000"/>
              </a:lnSpc>
              <a:spcBef>
                <a:spcPts val="249"/>
              </a:spcBef>
            </a:pPr>
            <a:endParaRPr b="0" lang="pl-PL" sz="1800" spc="-1" strike="noStrike">
              <a:latin typeface="Arial"/>
            </a:endParaRPr>
          </a:p>
          <a:p>
            <a:pPr marL="265320" indent="-26424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Symbol"/>
              <a:buChar char="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DejaVu Sans"/>
              </a:rPr>
              <a:t>1 Maja to Międzynarodowe Święto Pracy, popularnie zwane jako 1 Maja. 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b="0" lang="pl-PL" sz="2800" spc="-1" strike="noStrike">
              <a:latin typeface="Arial"/>
            </a:endParaRPr>
          </a:p>
          <a:p>
            <a:pPr marL="265320" indent="-26424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DejaVu Sans"/>
              </a:rPr>
              <a:t>Jest to święto klasy robotniczej.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b="0" lang="pl-PL" sz="2800" spc="-1" strike="noStrike">
              <a:latin typeface="Arial"/>
            </a:endParaRPr>
          </a:p>
          <a:p>
            <a:pPr marL="265320" indent="-26424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DejaVu Sans"/>
              </a:rPr>
              <a:t>Obchodzone od 1890r. corocznie 1 maja.</a:t>
            </a:r>
            <a:endParaRPr b="0" lang="pl-PL" sz="2800" spc="-1" strike="noStrike">
              <a:latin typeface="Arial"/>
            </a:endParaRPr>
          </a:p>
          <a:p>
            <a:pPr marL="265320" indent="-26424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DejaVu Sans"/>
              </a:rPr>
              <a:t>Swoje początki rozpoczęło demonstracjami w Stanach Zjednoczonych.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5538960" y="533520"/>
            <a:ext cx="2970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2"/>
          <p:cNvSpPr/>
          <p:nvPr/>
        </p:nvSpPr>
        <p:spPr>
          <a:xfrm>
            <a:off x="5538960" y="1447920"/>
            <a:ext cx="297072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noAutofit/>
          </a:bodyPr>
          <a:p>
            <a:pPr marL="18360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 Polsce jest to Święto Państwowe.</a:t>
            </a:r>
            <a:endParaRPr b="0" lang="pl-PL" sz="2400" spc="-1" strike="noStrike">
              <a:latin typeface="Arial"/>
            </a:endParaRPr>
          </a:p>
          <a:p>
            <a:pPr marL="18360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marL="18360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Jest to dzień wolny od pracy w wielu krajach.</a:t>
            </a:r>
            <a:endParaRPr b="0" lang="pl-PL" sz="2400" spc="-1" strike="noStrike">
              <a:latin typeface="Arial"/>
            </a:endParaRPr>
          </a:p>
          <a:p>
            <a:pPr marL="18360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marL="18360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761400" y="5517360"/>
            <a:ext cx="65160" cy="13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5" name="Picture 4" descr=""/>
          <p:cNvPicPr/>
          <p:nvPr/>
        </p:nvPicPr>
        <p:blipFill>
          <a:blip r:embed="rId1"/>
          <a:stretch/>
        </p:blipFill>
        <p:spPr>
          <a:xfrm rot="21159000">
            <a:off x="205560" y="1576800"/>
            <a:ext cx="5053320" cy="353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504000" y="1008000"/>
            <a:ext cx="8063280" cy="4823280"/>
          </a:xfrm>
          <a:prstGeom prst="rect">
            <a:avLst/>
          </a:prstGeom>
          <a:gradFill rotWithShape="0">
            <a:gsLst>
              <a:gs pos="0">
                <a:srgbClr val="a8a8a8"/>
              </a:gs>
              <a:gs pos="100000">
                <a:srgbClr val="c9c9c9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432000" indent="-21564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202122"/>
                </a:solidFill>
                <a:latin typeface="Arial"/>
                <a:ea typeface="Microsoft YaHei"/>
              </a:rPr>
              <a:t> </a:t>
            </a:r>
            <a:r>
              <a:rPr b="0" lang="pl-PL" sz="2400" spc="-1" strike="noStrike">
                <a:solidFill>
                  <a:srgbClr val="202122"/>
                </a:solidFill>
                <a:latin typeface="Arial"/>
                <a:ea typeface="Microsoft YaHei"/>
              </a:rPr>
              <a:t>	</a:t>
            </a:r>
            <a:r>
              <a:rPr b="0" lang="pl-PL" sz="2400" spc="-1" strike="noStrike">
                <a:solidFill>
                  <a:srgbClr val="202122"/>
                </a:solidFill>
                <a:latin typeface="Arial"/>
                <a:ea typeface="Microsoft YaHei"/>
              </a:rPr>
              <a:t>W dniu tym nie wspominamy, nie kierujemy uwagi naszej ku czasom minionym, ale wszystkie nasze myśli zwracamy ku świtającym ideałom Jutra. Jest to jedyny dzień w roku, w którym ludzkość wychodzi naprzeciw oczekiwanym, wielkim przemianom, daje wyraz swej głębokiej wierze w postęp i rozwój świata, jedyny dzień, w którym myśl nasza wypowiada swoje nadzieje, oczekiwania i tęsknoty. Proletariat, czołowy oddział ludzkości w pochodzie ku przyszłości, wskazuje dnia tego całemu światu wielki ideał gmachu sprawiedliwości i swobody. Nie jest to święto wspomnień i rozpamiętywań, ale święto nadziei i wiary w zwycięstwo</a:t>
            </a:r>
            <a:r>
              <a:rPr b="0" lang="pl-PL" sz="2800" spc="-1" strike="noStrike">
                <a:solidFill>
                  <a:srgbClr val="202122"/>
                </a:solidFill>
                <a:latin typeface="Arial"/>
                <a:ea typeface="Microsoft YaHei"/>
              </a:rPr>
              <a:t>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1187640" y="1268640"/>
            <a:ext cx="7127640" cy="447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  <a:ea typeface="DejaVu Sans"/>
              </a:rPr>
              <a:t>Święto wprowadziła w 1889 II Międzynarodówka dla upamiętnienia wydarzeń, które miały miejsce w pierwszych dniach maja 1886 r. w Chicago, w Stanach Zjednoczonych podczas strajku będącego częścią ogólnokrajowej kampanii na rzecz wprowadzenia 8-godzinnego dnia pracy.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152000" y="1482840"/>
            <a:ext cx="6821280" cy="39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  <a:ea typeface="DejaVu Sans"/>
              </a:rPr>
              <a:t>Pierwsze obchody Święta Pracy w wielu krajach, w tym również na terenie Polski, odbyły się już w 1890 roku. Obchody były organizowane zarówno przez lokalne związki zawodowe, jak i przez partie polityczne, które wpisały do swoich programów prawa pracownicze.</a:t>
            </a:r>
            <a:r>
              <a:rPr b="0" lang="pl-P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Picture 2" descr=""/>
          <p:cNvPicPr/>
          <p:nvPr/>
        </p:nvPicPr>
        <p:blipFill>
          <a:blip r:embed="rId1"/>
          <a:stretch/>
        </p:blipFill>
        <p:spPr>
          <a:xfrm>
            <a:off x="971640" y="476640"/>
            <a:ext cx="7343640" cy="5228280"/>
          </a:xfrm>
          <a:prstGeom prst="rect">
            <a:avLst/>
          </a:prstGeom>
          <a:ln>
            <a:noFill/>
          </a:ln>
        </p:spPr>
      </p:pic>
      <p:sp>
        <p:nvSpPr>
          <p:cNvPr id="430" name="CustomShape 1"/>
          <p:cNvSpPr/>
          <p:nvPr/>
        </p:nvSpPr>
        <p:spPr>
          <a:xfrm>
            <a:off x="1259640" y="5805360"/>
            <a:ext cx="55436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771f29"/>
                </a:solidFill>
                <a:latin typeface="Times New Roman"/>
                <a:ea typeface="DejaVu Sans"/>
              </a:rPr>
              <a:t>Obchody 1 majowe w PRL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Picture 2" descr=""/>
          <p:cNvPicPr/>
          <p:nvPr/>
        </p:nvPicPr>
        <p:blipFill>
          <a:blip r:embed="rId1"/>
          <a:stretch/>
        </p:blipFill>
        <p:spPr>
          <a:xfrm>
            <a:off x="362880" y="504000"/>
            <a:ext cx="8348760" cy="4895640"/>
          </a:xfrm>
          <a:prstGeom prst="rect">
            <a:avLst/>
          </a:prstGeom>
          <a:ln>
            <a:noFill/>
          </a:ln>
        </p:spPr>
      </p:pic>
      <p:sp>
        <p:nvSpPr>
          <p:cNvPr id="432" name="CustomShape 1"/>
          <p:cNvSpPr/>
          <p:nvPr/>
        </p:nvSpPr>
        <p:spPr>
          <a:xfrm>
            <a:off x="611640" y="5949360"/>
            <a:ext cx="7271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771f29"/>
                </a:solidFill>
                <a:latin typeface="Times New Roman"/>
                <a:ea typeface="DejaVu Sans"/>
              </a:rPr>
              <a:t>Obchody święta pracy w Kielcach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Application>LibreOffice/6.2.3.2$Windows_X86_64 LibreOffice_project/aecc05fe267cc68dde00352a451aa867b3b546ac</Application>
  <Words>197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2021-04-15T20:14:25Z</dcterms:created>
  <dc:creator>user</dc:creator>
  <dc:description/>
  <dc:language>pl-PL</dc:language>
  <cp:lastModifiedBy/>
  <dcterms:modified xsi:type="dcterms:W3CDTF">2021-04-29T21:00:44Z</dcterms:modified>
  <cp:revision>16</cp:revision>
  <dc:subject/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